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>
      <a:defRPr lang="ru-RU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789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78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6A1CA-8AB0-415A-91A7-DEDD64D97BE6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0EF43-0EBC-4F47-B301-DC18BC2A8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9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5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05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308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Основной макет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 rot="16200000">
            <a:off x="1853998" y="-778123"/>
            <a:ext cx="72009" cy="3780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97854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1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02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01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9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1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22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6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8694B-DE9E-4375-B1D5-2A3D2C9C570B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1502-A96B-4388-B12D-67250ACDFF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05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hyperlink" Target="mailto:t.shaposhnikova@sfr.gov.ru" TargetMode="Externa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6" y="2893217"/>
            <a:ext cx="6841160" cy="384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8D23D9-5322-49F1-AAB7-773328A53EE5}"/>
              </a:ext>
            </a:extLst>
          </p:cNvPr>
          <p:cNvSpPr txBox="1"/>
          <p:nvPr/>
        </p:nvSpPr>
        <p:spPr>
          <a:xfrm>
            <a:off x="1475656" y="234248"/>
            <a:ext cx="75255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Центры общения старшего </a:t>
            </a:r>
            <a:r>
              <a:rPr lang="ru-RU" alt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поколения, организация </a:t>
            </a:r>
            <a:r>
              <a:rPr lang="ru-RU" alt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клубов по компьютерной </a:t>
            </a:r>
            <a:r>
              <a:rPr lang="ru-RU" alt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грамотности.  </a:t>
            </a:r>
            <a:r>
              <a:rPr lang="ru-RU" alt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Перспективы развития </a:t>
            </a:r>
            <a:r>
              <a:rPr lang="ru-RU" altLang="ru-RU" sz="1600" b="1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600" b="1" smtClean="0">
                <a:latin typeface="Arial Narrow" panose="020B0606020202030204" pitchFamily="34" charset="0"/>
                <a:cs typeface="Arial" panose="020B0604020202020204" pitchFamily="34" charset="0"/>
              </a:rPr>
              <a:t>сотрудничества.</a:t>
            </a:r>
            <a:endParaRPr lang="ru-R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0498">
            <a:off x="43345" y="5079359"/>
            <a:ext cx="2082351" cy="1568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9471"/>
            <a:ext cx="5039051" cy="170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9684">
            <a:off x="-25102" y="3074323"/>
            <a:ext cx="2219245" cy="184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91" y="1218780"/>
            <a:ext cx="3672407" cy="1722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C:\Users\32059\Desktop\Снимок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53" y="2935650"/>
            <a:ext cx="1296144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866">
            <a:off x="1811133" y="4981344"/>
            <a:ext cx="2244237" cy="1726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053"/>
            <a:ext cx="773462" cy="89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19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671" y="188640"/>
            <a:ext cx="6851104" cy="792088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Как </a:t>
            </a:r>
            <a:r>
              <a:rPr lang="ru-RU" sz="1600" b="1" dirty="0" smtClean="0">
                <a:latin typeface="Arial Narrow" panose="020B0606020202030204" pitchFamily="34" charset="0"/>
              </a:rPr>
              <a:t>найти информацию о центрах общения старшего поколения на сайте СФР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pic>
        <p:nvPicPr>
          <p:cNvPr id="2053" name="Picture 5" descr="C:\Users\32059\Desktop\Снимок-меню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99144"/>
            <a:ext cx="3948751" cy="233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32059\Desktop\Снимок - Центры общен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35" y="4149080"/>
            <a:ext cx="3924074" cy="256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гнутая вверх стрелка 5"/>
          <p:cNvSpPr/>
          <p:nvPr/>
        </p:nvSpPr>
        <p:spPr>
          <a:xfrm>
            <a:off x="3524715" y="1340768"/>
            <a:ext cx="1456520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8390141" y="2924944"/>
            <a:ext cx="779259" cy="17281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5" name="Picture 7" descr="C:\Users\32059\Desktop\Снимок-регион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62729"/>
            <a:ext cx="3454499" cy="253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право стрелка 7"/>
          <p:cNvSpPr/>
          <p:nvPr/>
        </p:nvSpPr>
        <p:spPr>
          <a:xfrm rot="5400000">
            <a:off x="4065594" y="5583088"/>
            <a:ext cx="731520" cy="15909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052" name="Picture 4" descr="C:\Users\32059\Desktop\Снимок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07" y="1436812"/>
            <a:ext cx="3594681" cy="24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303"/>
            <a:ext cx="773462" cy="89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893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32059\Desktop\Снимок-Тульская - новост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86295"/>
            <a:ext cx="4055397" cy="226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671" y="188640"/>
            <a:ext cx="6851104" cy="64807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Как </a:t>
            </a:r>
            <a:r>
              <a:rPr lang="ru-RU" sz="1600" b="1" dirty="0" smtClean="0">
                <a:latin typeface="Arial Narrow" panose="020B0606020202030204" pitchFamily="34" charset="0"/>
              </a:rPr>
              <a:t>найти информацию о центрах общения старшего поколения на сайте СФР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3403263" y="1340768"/>
            <a:ext cx="1577971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4" name="Picture 2" descr="C:\Users\32059\Desktop\Снимок-Тульска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9" y="1455222"/>
            <a:ext cx="3247257" cy="251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32059\Desktop\Тульская - Отделение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34" y="4177196"/>
            <a:ext cx="4055262" cy="249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гнутая вправо стрелка 6"/>
          <p:cNvSpPr/>
          <p:nvPr/>
        </p:nvSpPr>
        <p:spPr>
          <a:xfrm>
            <a:off x="8390141" y="3088084"/>
            <a:ext cx="779259" cy="172819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7" name="Picture 5" descr="C:\Users\32059\Desktop\Снимок_Тульская - информация для жителе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9" y="4213676"/>
            <a:ext cx="3481163" cy="245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право стрелка 7"/>
          <p:cNvSpPr/>
          <p:nvPr/>
        </p:nvSpPr>
        <p:spPr>
          <a:xfrm rot="5400000">
            <a:off x="4010003" y="5527497"/>
            <a:ext cx="731520" cy="17020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5" y="69715"/>
            <a:ext cx="773462" cy="89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221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671" y="188640"/>
            <a:ext cx="6851104" cy="648072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Arial Narrow" panose="020B0606020202030204" pitchFamily="34" charset="0"/>
              </a:rPr>
              <a:t>Как </a:t>
            </a:r>
            <a:r>
              <a:rPr lang="ru-RU" sz="1600" b="1" dirty="0" smtClean="0">
                <a:latin typeface="Arial Narrow" panose="020B0606020202030204" pitchFamily="34" charset="0"/>
              </a:rPr>
              <a:t>найти информацию о центрах общения старшего поколения на сайте СФР</a:t>
            </a:r>
            <a:endParaRPr lang="ru-RU" sz="1600" b="1" dirty="0">
              <a:latin typeface="Arial Narrow" panose="020B0606020202030204" pitchFamily="34" charset="0"/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rot="1131205">
            <a:off x="3995936" y="1706528"/>
            <a:ext cx="1577971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32059\Desktop\Снимок_Тульская-Центры общения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6" y="1372176"/>
            <a:ext cx="3804837" cy="280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32059\Desktop\Снимок-Тульская_Богородицк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74057"/>
            <a:ext cx="4486715" cy="315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32059\Desktop\eVRdJglMSI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47" y="4178108"/>
            <a:ext cx="2104294" cy="1578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4571">
            <a:off x="-227846" y="4978561"/>
            <a:ext cx="2452813" cy="20445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966" y="4927666"/>
            <a:ext cx="2419656" cy="20535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715"/>
            <a:ext cx="773462" cy="89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26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51" y="2068992"/>
            <a:ext cx="3299725" cy="1739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96190"/>
            <a:ext cx="1728192" cy="25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5229200"/>
            <a:ext cx="6984776" cy="14401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400" b="1" i="1" dirty="0" smtClean="0">
                <a:latin typeface="Times New Roman"/>
                <a:ea typeface="Calibri"/>
              </a:rPr>
              <a:t>Татьяна </a:t>
            </a:r>
            <a:r>
              <a:rPr lang="ru-RU" sz="1400" b="1" i="1" dirty="0">
                <a:latin typeface="Times New Roman"/>
                <a:ea typeface="Calibri"/>
              </a:rPr>
              <a:t>Дмитриевна Шапошникова, </a:t>
            </a:r>
            <a:endParaRPr lang="ru-RU" sz="1400" b="1" i="1" dirty="0" smtClean="0">
              <a:latin typeface="Times New Roman"/>
              <a:ea typeface="Calibri"/>
            </a:endParaRPr>
          </a:p>
          <a:p>
            <a:pPr algn="r"/>
            <a:r>
              <a:rPr lang="ru-RU" sz="1400" b="1" i="1" dirty="0" smtClean="0">
                <a:latin typeface="Times New Roman"/>
                <a:ea typeface="Calibri"/>
              </a:rPr>
              <a:t>начальник </a:t>
            </a:r>
            <a:r>
              <a:rPr lang="ru-RU" sz="1400" b="1" i="1" dirty="0">
                <a:latin typeface="Times New Roman"/>
                <a:ea typeface="Calibri"/>
              </a:rPr>
              <a:t>отдела организации и сопровождения проектов в органах системы СФР,</a:t>
            </a:r>
          </a:p>
          <a:p>
            <a:pPr algn="r"/>
            <a:r>
              <a:rPr lang="ru-RU" sz="1400" b="1" i="1" dirty="0">
                <a:latin typeface="Times New Roman"/>
                <a:ea typeface="Calibri"/>
              </a:rPr>
              <a:t>Департамента совершенствования функциональной деятельности органов системы </a:t>
            </a:r>
            <a:r>
              <a:rPr lang="ru-RU" sz="1400" b="1" i="1" dirty="0" smtClean="0">
                <a:latin typeface="Times New Roman"/>
                <a:ea typeface="Calibri"/>
              </a:rPr>
              <a:t>СФР,</a:t>
            </a:r>
          </a:p>
          <a:p>
            <a:pPr algn="r"/>
            <a:r>
              <a:rPr lang="ru-RU" sz="1400" b="1" i="1" dirty="0" smtClean="0">
                <a:latin typeface="Times New Roman"/>
                <a:ea typeface="Calibri"/>
              </a:rPr>
              <a:t> кандидат педагогических наук,</a:t>
            </a:r>
          </a:p>
          <a:p>
            <a:pPr algn="r"/>
            <a:r>
              <a:rPr lang="ru-RU" sz="1400" b="1" i="1" dirty="0" smtClean="0">
                <a:latin typeface="Times New Roman"/>
                <a:ea typeface="Calibri"/>
              </a:rPr>
              <a:t> эксперт национальных проектов.</a:t>
            </a:r>
          </a:p>
          <a:p>
            <a:pPr algn="r"/>
            <a:r>
              <a:rPr lang="en-US" sz="1400" b="1" i="1" dirty="0" smtClean="0">
                <a:latin typeface="Times New Roman"/>
                <a:ea typeface="Calibri"/>
                <a:hlinkClick r:id="rId4"/>
              </a:rPr>
              <a:t>t.shaposhnikova@sfr.gov.ru</a:t>
            </a:r>
            <a:endParaRPr lang="ru-RU" sz="1400" b="1" i="1" dirty="0" smtClean="0">
              <a:latin typeface="Times New Roman"/>
              <a:ea typeface="Calibri"/>
            </a:endParaRPr>
          </a:p>
          <a:p>
            <a:pPr algn="r"/>
            <a:r>
              <a:rPr lang="ru-RU" sz="1400" b="1" i="1" dirty="0" smtClean="0">
                <a:latin typeface="Times New Roman"/>
                <a:ea typeface="Calibri"/>
              </a:rPr>
              <a:t> </a:t>
            </a:r>
            <a:endParaRPr lang="ru-RU" sz="14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67744" y="3736907"/>
            <a:ext cx="4896544" cy="827893"/>
          </a:xfrm>
          <a:prstGeom prst="rect">
            <a:avLst/>
          </a:prstGeo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b="1" i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ea typeface="Calibri"/>
            </a:endParaRPr>
          </a:p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ea typeface="Calibri"/>
              </a:rPr>
              <a:t>СПАСИБО ЗА ВНИМАНИЕ!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C:\Users\32059\Desktop\Новая папка\1744700994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5151">
            <a:off x="5798679" y="609631"/>
            <a:ext cx="3307684" cy="1862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8243">
            <a:off x="120538" y="712627"/>
            <a:ext cx="3656680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867" y="192112"/>
            <a:ext cx="2517775" cy="184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01" y="2033612"/>
            <a:ext cx="2458948" cy="181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0" y="69715"/>
            <a:ext cx="773462" cy="89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1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