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80" r:id="rId2"/>
    <p:sldId id="284" r:id="rId3"/>
    <p:sldId id="391" r:id="rId4"/>
    <p:sldId id="394" r:id="rId5"/>
    <p:sldId id="360" r:id="rId6"/>
    <p:sldId id="339" r:id="rId7"/>
    <p:sldId id="322" r:id="rId8"/>
    <p:sldId id="395" r:id="rId9"/>
    <p:sldId id="366" r:id="rId10"/>
    <p:sldId id="386" r:id="rId11"/>
    <p:sldId id="283" r:id="rId12"/>
    <p:sldId id="333" r:id="rId13"/>
    <p:sldId id="367" r:id="rId14"/>
    <p:sldId id="397" r:id="rId15"/>
    <p:sldId id="375" r:id="rId16"/>
    <p:sldId id="370" r:id="rId17"/>
    <p:sldId id="368" r:id="rId18"/>
    <p:sldId id="369" r:id="rId19"/>
    <p:sldId id="257" r:id="rId20"/>
    <p:sldId id="387" r:id="rId21"/>
    <p:sldId id="388" r:id="rId22"/>
    <p:sldId id="389" r:id="rId23"/>
    <p:sldId id="373" r:id="rId24"/>
    <p:sldId id="398" r:id="rId25"/>
    <p:sldId id="327" r:id="rId26"/>
    <p:sldId id="372" r:id="rId27"/>
    <p:sldId id="390" r:id="rId28"/>
    <p:sldId id="349" r:id="rId29"/>
    <p:sldId id="314" r:id="rId30"/>
    <p:sldId id="348" r:id="rId31"/>
    <p:sldId id="401" r:id="rId32"/>
    <p:sldId id="402" r:id="rId33"/>
    <p:sldId id="400" r:id="rId34"/>
    <p:sldId id="403" r:id="rId35"/>
    <p:sldId id="399" r:id="rId36"/>
    <p:sldId id="365" r:id="rId37"/>
    <p:sldId id="33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45" autoAdjust="0"/>
    <p:restoredTop sz="94660"/>
  </p:normalViewPr>
  <p:slideViewPr>
    <p:cSldViewPr>
      <p:cViewPr varScale="1">
        <p:scale>
          <a:sx n="105" d="100"/>
          <a:sy n="105" d="100"/>
        </p:scale>
        <p:origin x="-17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F36F6-8517-47F6-AC68-EC25EFAFC433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F6827-35BD-4FDB-A106-55219394C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42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73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95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87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53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77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34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45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92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63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38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63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40E2F-BA80-48DF-A7C1-665DC88E5672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36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7.jpe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7.jpeg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45D437A-5614-12CE-ADBF-63240F77C6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3711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71800" y="4286243"/>
            <a:ext cx="4025697" cy="406988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azbukainterneta.ru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787273"/>
            <a:ext cx="8555366" cy="3150598"/>
          </a:xfrm>
          <a:prstGeom prst="rect">
            <a:avLst/>
          </a:prstGeom>
          <a:noFill/>
        </p:spPr>
        <p:txBody>
          <a:bodyPr wrap="square" lIns="72128" tIns="36064" rIns="72128" bIns="36064" rtlCol="0">
            <a:spAutoFit/>
          </a:bodyPr>
          <a:lstStyle/>
          <a:p>
            <a:pPr algn="ctr"/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Вебинар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по вопросам обучения компьютерной грамотности граждан старшего возраста на базе программы </a:t>
            </a:r>
          </a:p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«Азбука Интернета»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EB4089-BC64-D479-4ACC-C8C184E2A6E7}"/>
              </a:ext>
            </a:extLst>
          </p:cNvPr>
          <p:cNvSpPr txBox="1"/>
          <p:nvPr/>
        </p:nvSpPr>
        <p:spPr>
          <a:xfrm>
            <a:off x="2915816" y="4781128"/>
            <a:ext cx="46117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vk.com/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azbukainterneta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1475" y="4888088"/>
            <a:ext cx="2362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Группа в «</a:t>
            </a:r>
            <a:r>
              <a:rPr lang="ru-RU" dirty="0" err="1" smtClean="0"/>
              <a:t>ВКонтакте</a:t>
            </a:r>
            <a:r>
              <a:rPr lang="ru-RU" dirty="0" smtClean="0"/>
              <a:t>»: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4324454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Сайт проекта:</a:t>
            </a:r>
            <a:endParaRPr lang="ru-RU" dirty="0"/>
          </a:p>
        </p:txBody>
      </p:sp>
      <p:pic>
        <p:nvPicPr>
          <p:cNvPr id="1026" name="Picture 2" descr="C:\Users\lorali\Desktop\Азбука\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25" y="5517232"/>
            <a:ext cx="7616841" cy="109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731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978DDC5-E4BC-5E3E-8F91-D655F3A4E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3" y="-6491"/>
            <a:ext cx="7968479" cy="4482269"/>
          </a:xfrm>
          <a:prstGeom prst="rect">
            <a:avLst/>
          </a:prstGeom>
        </p:spPr>
      </p:pic>
      <p:pic>
        <p:nvPicPr>
          <p:cNvPr id="2050" name="Picture 2" descr="C:\Users\user\Desktop\scale_120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6" y="1700808"/>
            <a:ext cx="8107069" cy="208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581128"/>
            <a:ext cx="8797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Привлекаем внимание, удерживаем интерес, обучаем</a:t>
            </a:r>
            <a:endParaRPr lang="ru-RU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970" y="5589240"/>
            <a:ext cx="54387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506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ED08E64-102C-B370-2BBF-DFFD7B3844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84368" cy="44349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04625" y="312020"/>
            <a:ext cx="7956885" cy="3370761"/>
          </a:xfrm>
          <a:prstGeom prst="rect">
            <a:avLst/>
          </a:prstGeom>
        </p:spPr>
        <p:txBody>
          <a:bodyPr wrap="square" lIns="76802" tIns="38401" rIns="76802" bIns="38401">
            <a:spAutoFit/>
          </a:bodyPr>
          <a:lstStyle/>
          <a:p>
            <a:endParaRPr lang="ru-RU" sz="3400" b="1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Азбука Интернета </a:t>
            </a:r>
            <a:r>
              <a:rPr lang="ru-RU" sz="2400" dirty="0"/>
              <a:t>– проект </a:t>
            </a:r>
            <a:r>
              <a:rPr lang="ru-RU" sz="2400" b="1" dirty="0">
                <a:solidFill>
                  <a:srgbClr val="0070C0"/>
                </a:solidFill>
              </a:rPr>
              <a:t>ПАО «Ростелеком» и </a:t>
            </a:r>
            <a:r>
              <a:rPr lang="ru-RU" sz="2400" b="1" dirty="0" smtClean="0">
                <a:solidFill>
                  <a:srgbClr val="0070C0"/>
                </a:solidFill>
              </a:rPr>
              <a:t>Социального </a:t>
            </a:r>
            <a:r>
              <a:rPr lang="ru-RU" sz="2400" b="1" dirty="0">
                <a:solidFill>
                  <a:srgbClr val="0070C0"/>
                </a:solidFill>
              </a:rPr>
              <a:t>фонда России.</a:t>
            </a:r>
            <a:r>
              <a:rPr lang="ru-RU" sz="2400" dirty="0"/>
              <a:t> </a:t>
            </a:r>
          </a:p>
          <a:p>
            <a:r>
              <a:rPr lang="ru-RU" sz="2400" b="1" dirty="0"/>
              <a:t>Программа обучения одобрена </a:t>
            </a:r>
            <a:r>
              <a:rPr lang="ru-RU" sz="2400" b="1" dirty="0">
                <a:solidFill>
                  <a:srgbClr val="0070C0"/>
                </a:solidFill>
              </a:rPr>
              <a:t>Министерством труда и социальной защиты РФ, </a:t>
            </a:r>
            <a:r>
              <a:rPr lang="ru-RU" sz="2400" b="1" dirty="0"/>
              <a:t>получил положительную рецензию </a:t>
            </a:r>
            <a:r>
              <a:rPr lang="ru-RU" sz="2400" b="1" dirty="0">
                <a:solidFill>
                  <a:srgbClr val="0070C0"/>
                </a:solidFill>
              </a:rPr>
              <a:t>Института информатизации образования РАО.</a:t>
            </a:r>
          </a:p>
          <a:p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2996952"/>
            <a:ext cx="5784988" cy="3025731"/>
          </a:xfrm>
          <a:prstGeom prst="rect">
            <a:avLst/>
          </a:prstGeom>
        </p:spPr>
        <p:txBody>
          <a:bodyPr wrap="square" lIns="76802" tIns="38401" rIns="76802" bIns="38401">
            <a:spAutoFit/>
          </a:bodyPr>
          <a:lstStyle/>
          <a:p>
            <a:pPr algn="just">
              <a:lnSpc>
                <a:spcPct val="115000"/>
              </a:lnSpc>
              <a:spcAft>
                <a:spcPts val="840"/>
              </a:spcAft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с учетом возрастных геронтологических особенностей целевой аудитории. Учитывалось все: и цвет, и размер шрифта, и необходимость более частых повторов материала, и последовательность и выбор основных тем базового курса.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170" y="2996952"/>
            <a:ext cx="2972405" cy="508439"/>
          </a:xfrm>
          <a:prstGeom prst="rect">
            <a:avLst/>
          </a:prstGeom>
          <a:noFill/>
        </p:spPr>
        <p:txBody>
          <a:bodyPr wrap="square" lIns="76802" tIns="38401" rIns="76802" bIns="38401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Разрабатывалась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410" y="32180"/>
            <a:ext cx="1630100" cy="864096"/>
          </a:xfrm>
          <a:prstGeom prst="rect">
            <a:avLst/>
          </a:prstGeom>
        </p:spPr>
      </p:pic>
      <p:pic>
        <p:nvPicPr>
          <p:cNvPr id="8195" name="Picture 3" descr="C:\Users\lorali\Downloads\subimg151853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4" y="3682781"/>
            <a:ext cx="2822662" cy="282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196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777E779-0709-E3E9-A2E7-927334C7A7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1916832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В </a:t>
            </a:r>
            <a:r>
              <a:rPr lang="ru-RU" sz="3200" b="1" dirty="0" smtClean="0"/>
              <a:t>2020 году «Азбука Интернета» </a:t>
            </a:r>
            <a:r>
              <a:rPr lang="ru-RU" sz="3200" b="1" dirty="0"/>
              <a:t>стала победителем конкурса Всемирной встречи на высшем уровне по вопросам информационного общества (ВВУИО) ООН</a:t>
            </a:r>
            <a:r>
              <a:rPr lang="ru-RU" sz="3200" b="1" dirty="0" smtClean="0"/>
              <a:t>.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В 2023  - </a:t>
            </a:r>
            <a:r>
              <a:rPr lang="ru-RU" sz="3200" b="1" dirty="0"/>
              <a:t>ч</a:t>
            </a:r>
            <a:r>
              <a:rPr lang="ru-RU" sz="3200" b="1" dirty="0" smtClean="0"/>
              <a:t>емпионом </a:t>
            </a:r>
            <a:r>
              <a:rPr lang="ru-RU" sz="3200" b="1" dirty="0"/>
              <a:t>международного конкурса на Призы </a:t>
            </a:r>
            <a:r>
              <a:rPr lang="ru-RU" sz="3200" b="1" dirty="0" smtClean="0"/>
              <a:t>ВВУИО.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Проект представлен на саммите АТЭС.</a:t>
            </a:r>
            <a:endParaRPr lang="ru-RU" sz="3200" b="1" dirty="0"/>
          </a:p>
        </p:txBody>
      </p:sp>
      <p:pic>
        <p:nvPicPr>
          <p:cNvPr id="3074" name="Picture 2" descr="C:\Users\lorali\Desktop\0Z2hkoImaS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1852"/>
            <a:ext cx="3024336" cy="170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768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FE225F3-6FBD-43A9-69E2-6850461ED9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32638" cy="44371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297" y="67363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Проект «Азбука интернета»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851323"/>
            <a:ext cx="78735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основе – программа обучения.</a:t>
            </a:r>
          </a:p>
          <a:p>
            <a:endParaRPr lang="ru-RU" sz="3200" dirty="0"/>
          </a:p>
          <a:p>
            <a:r>
              <a:rPr lang="ru-RU" sz="3200" dirty="0" smtClean="0"/>
              <a:t>Материалы урока для слушателей, </a:t>
            </a:r>
          </a:p>
          <a:p>
            <a:r>
              <a:rPr lang="ru-RU" sz="3200" dirty="0" smtClean="0"/>
              <a:t>чтобы не тратить время на запись под диктовку.</a:t>
            </a:r>
          </a:p>
          <a:p>
            <a:endParaRPr lang="ru-RU" sz="3200" dirty="0" smtClean="0"/>
          </a:p>
          <a:p>
            <a:r>
              <a:rPr lang="ru-RU" sz="3200" dirty="0" smtClean="0"/>
              <a:t>Материалы для преподавателя:</a:t>
            </a:r>
          </a:p>
          <a:p>
            <a:r>
              <a:rPr lang="ru-RU" sz="3200" dirty="0" smtClean="0"/>
              <a:t>ход урока, презентации, короткие видео.</a:t>
            </a:r>
            <a:endParaRPr lang="ru-RU" sz="3200" dirty="0"/>
          </a:p>
        </p:txBody>
      </p:sp>
      <p:pic>
        <p:nvPicPr>
          <p:cNvPr id="2051" name="Picture 3" descr="C:\Users\lorali\AppData\Local\Microsoft\Windows\INetCache\IE\QF722U5W\np_book_992655_00000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orali\AppData\Local\Microsoft\Windows\INetCache\IE\QF722U5W\np_book_992655_00000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687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ED08E64-102C-B370-2BBF-DFFD7B3844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84368" cy="44349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233699"/>
            <a:ext cx="59418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Преимущества проекта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968409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/>
              <a:t>Все материалы обновляются и появляются новые модули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/>
              <a:t>Адаптированы для граждан старшего возраста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/>
              <a:t>Есть учебник, который можно скачать и распечатать по всем темам.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/>
              <a:t>Собраны по программам материалы и для слушателей и для преподавателей. Для подготовки к уроку: скачать ход урока, презентацию, учебник для слушателей.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/>
              <a:t>Программы все составлены с учетом государственных задач. </a:t>
            </a:r>
            <a:r>
              <a:rPr lang="ru-RU" sz="2400" b="1" dirty="0" smtClean="0"/>
              <a:t>Есть </a:t>
            </a:r>
            <a:r>
              <a:rPr lang="ru-RU" sz="2400" b="1" dirty="0"/>
              <a:t>адаптированный курс по обучению на ОС Альт (Альт </a:t>
            </a:r>
            <a:r>
              <a:rPr lang="ru-RU" sz="2400" b="1" dirty="0" err="1"/>
              <a:t>Линукс</a:t>
            </a:r>
            <a:r>
              <a:rPr lang="ru-RU" sz="2400" b="1" dirty="0"/>
              <a:t>). </a:t>
            </a:r>
            <a:endParaRPr lang="ru-RU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К </a:t>
            </a:r>
            <a:r>
              <a:rPr lang="ru-RU" sz="2400" b="1" dirty="0"/>
              <a:t>базовому курсу обучения на компьютере есть тест с выдачей сертификатов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05474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050C45-F018-8A26-7A0F-790950C273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5143500"/>
          </a:xfrm>
          <a:prstGeom prst="rect">
            <a:avLst/>
          </a:prstGeom>
        </p:spPr>
      </p:pic>
      <p:pic>
        <p:nvPicPr>
          <p:cNvPr id="3074" name="Picture 2" descr="C:\Users\user\Downloads\scale_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31001"/>
            <a:ext cx="340037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04664"/>
            <a:ext cx="813504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Чему учить пенсионеров?</a:t>
            </a:r>
          </a:p>
          <a:p>
            <a:endParaRPr lang="ru-RU" sz="3600" b="1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 smtClean="0"/>
              <a:t>Поиск в интернете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 smtClean="0"/>
              <a:t>Сервисы общения, видеообщения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 smtClean="0"/>
              <a:t>Государственные услуги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 smtClean="0"/>
              <a:t>Приложения и сайты для творчества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 smtClean="0"/>
              <a:t>Навигация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 smtClean="0"/>
              <a:t>Покупки в интернете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 smtClean="0"/>
              <a:t>Безопасность в интернете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046048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6A3DE48-1F1A-FDEF-ECDF-9A6109417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1196752"/>
            <a:ext cx="8064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При составлении программы учитываются:</a:t>
            </a:r>
          </a:p>
          <a:p>
            <a:r>
              <a:rPr lang="ru-RU" sz="3200" b="1" dirty="0" smtClean="0"/>
              <a:t>запросы слушателей и задачи по обучению.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На сайте </a:t>
            </a:r>
            <a:r>
              <a:rPr lang="en-US" sz="3200" b="1" dirty="0" smtClean="0"/>
              <a:t>azbukainterneta.ru </a:t>
            </a:r>
          </a:p>
          <a:p>
            <a:r>
              <a:rPr lang="en-US" sz="3200" b="1" dirty="0" smtClean="0"/>
              <a:t>13 </a:t>
            </a:r>
            <a:r>
              <a:rPr lang="ru-RU" sz="3200" b="1" dirty="0" smtClean="0"/>
              <a:t>программ обучения (базовый курс и курсы для продвинутых пользователей</a:t>
            </a:r>
            <a:r>
              <a:rPr lang="ru-RU" sz="3200" b="1" dirty="0" smtClean="0"/>
              <a:t>)+ курс по </a:t>
            </a:r>
            <a:r>
              <a:rPr lang="ru-RU" sz="3200" b="1" dirty="0" err="1" smtClean="0"/>
              <a:t>нейросетям</a:t>
            </a:r>
            <a:r>
              <a:rPr lang="ru-RU" sz="3200" b="1" dirty="0" smtClean="0"/>
              <a:t> на канале Дзен</a:t>
            </a:r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Можно полностью использовать </a:t>
            </a:r>
          </a:p>
          <a:p>
            <a:r>
              <a:rPr lang="ru-RU" sz="3200" b="1" dirty="0" smtClean="0"/>
              <a:t>или брать за основу!</a:t>
            </a:r>
          </a:p>
        </p:txBody>
      </p:sp>
      <p:pic>
        <p:nvPicPr>
          <p:cNvPr id="7171" name="Picture 3" descr="C:\Users\lorali\Downloads\398-3980071_classroom-icon-png-blue-clipart-classroom-teacher-computer-classroom-icon-png-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576" y="4798655"/>
            <a:ext cx="1844824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269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B7456CD-FCC6-0689-2CC2-E5374146ED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302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3355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</a:rPr>
              <a:t>азбукаинтернета.рф</a:t>
            </a:r>
          </a:p>
        </p:txBody>
      </p:sp>
      <p:pic>
        <p:nvPicPr>
          <p:cNvPr id="5123" name="Picture 3" descr="\\Mac\AllFiles\private\var\folders\xb\fwd9rt1j2nd9_cgg0bfxlmpc0000gn\T\93A99CE8-CE94-4789-9342-BF06BFEDD44A\Снимок экрана 2023-05-21 в 19.34.0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3"/>
          <a:stretch/>
        </p:blipFill>
        <p:spPr bwMode="auto">
          <a:xfrm>
            <a:off x="107504" y="908720"/>
            <a:ext cx="857070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323528" y="2492896"/>
            <a:ext cx="68407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2339752" y="1842741"/>
            <a:ext cx="1152128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760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B7456CD-FCC6-0689-2CC2-E5374146ED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302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310" y="99104"/>
            <a:ext cx="8807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Материалы разделены: Базовый курс и </a:t>
            </a:r>
          </a:p>
          <a:p>
            <a:r>
              <a:rPr lang="ru-RU" sz="3200" b="1" dirty="0" smtClean="0"/>
              <a:t>Расширенный курс </a:t>
            </a:r>
            <a:endParaRPr lang="ru-RU" sz="3200" b="1" dirty="0"/>
          </a:p>
        </p:txBody>
      </p:sp>
      <p:pic>
        <p:nvPicPr>
          <p:cNvPr id="4098" name="Picture 2" descr="C:\Users\user\Downloads\Скриншот 08-12-2024 21325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1" y="1268760"/>
            <a:ext cx="885941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Скриншот 08-12-2024 2137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75" b="30463"/>
          <a:stretch/>
        </p:blipFill>
        <p:spPr bwMode="auto">
          <a:xfrm>
            <a:off x="131190" y="5528338"/>
            <a:ext cx="8807178" cy="69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229200"/>
            <a:ext cx="2304256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 rot="18804876">
            <a:off x="1979712" y="4272052"/>
            <a:ext cx="1512168" cy="9571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93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8912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09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84EE24A-1BE2-2F33-7418-44861EAFF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24128" cy="32198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3425" y="127827"/>
            <a:ext cx="7502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Базовый курс программы «Азбука Интернета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25672"/>
            <a:ext cx="79287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Глава 1. Устройство компьютера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2. Файлы и папки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3. Работа с текстом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4. Работа в интернете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5. Поиск информации в интернете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6. Безопасная работа в сети Интернет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7. Электронная почта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8. Портал государственных услуг </a:t>
            </a:r>
            <a:r>
              <a:rPr lang="ru-RU" sz="2000" b="1" dirty="0" err="1">
                <a:solidFill>
                  <a:srgbClr val="0070C0"/>
                </a:solidFill>
              </a:rPr>
              <a:t>GOSUSLUGI.RU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Глава 9. Сайты федеральных органов власти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10. Сайт </a:t>
            </a:r>
            <a:r>
              <a:rPr lang="ru-RU" sz="2000" b="1" dirty="0" smtClean="0">
                <a:solidFill>
                  <a:srgbClr val="0070C0"/>
                </a:solidFill>
              </a:rPr>
              <a:t>Социального фонда </a:t>
            </a:r>
            <a:r>
              <a:rPr lang="ru-RU" sz="2000" b="1" dirty="0">
                <a:solidFill>
                  <a:srgbClr val="0070C0"/>
                </a:solidFill>
              </a:rPr>
              <a:t>России – pfrf.ru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11. Полезные сервисы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12. Социальные сервисы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13. Видеообщение в сети Интернет: 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14. Поиск работы через интернет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5339651"/>
            <a:ext cx="8786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Слушатель умеет  делать записи на компьютере, сохранять и систематизировать нужную информацию, работать в безопасном режиме  в интернете, делать запросы, находить нужную информацию, пользоваться различными социальными онлайн сервисами.</a:t>
            </a:r>
          </a:p>
        </p:txBody>
      </p:sp>
    </p:spTree>
    <p:extLst>
      <p:ext uri="{BB962C8B-B14F-4D97-AF65-F5344CB8AC3E}">
        <p14:creationId xmlns:p14="http://schemas.microsoft.com/office/powerpoint/2010/main" val="287346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ариса\Desktop\Screenshot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9" t="24625" r="3494" b="20513"/>
          <a:stretch/>
        </p:blipFill>
        <p:spPr bwMode="auto">
          <a:xfrm>
            <a:off x="179512" y="105289"/>
            <a:ext cx="1296140" cy="79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E38A22C-E97D-05D3-1CFE-C8AF4A41C0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1"/>
            <a:ext cx="7455971" cy="4193984"/>
          </a:xfrm>
          <a:prstGeom prst="rect">
            <a:avLst/>
          </a:prstGeom>
        </p:spPr>
      </p:pic>
      <p:pic>
        <p:nvPicPr>
          <p:cNvPr id="2" name="Picture 2" descr="C:\Users\user\Downloads\Скриншот 08-12-2024 151857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17" y="1124744"/>
            <a:ext cx="7718009" cy="5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4797152"/>
            <a:ext cx="2808312" cy="576064"/>
          </a:xfrm>
          <a:prstGeom prst="rect">
            <a:avLst/>
          </a:prstGeom>
          <a:noFill/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3163099">
            <a:off x="7969161" y="3887906"/>
            <a:ext cx="576064" cy="1041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427984" y="188640"/>
            <a:ext cx="438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azbukainterneta.ru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4656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8912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09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84EE24A-1BE2-2F33-7418-44861EAFF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4" y="0"/>
            <a:ext cx="5724128" cy="32198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5102" y="92150"/>
            <a:ext cx="7502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Базовый курс программы «Азбука Интернета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3585" y="610136"/>
            <a:ext cx="792876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ступень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Глава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1. Устройство компьютера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Глава 2. Файлы 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папки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II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ступень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Глава 3. Работа с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текстом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III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ступень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Глава 4. Работа в интернете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Глава 5. Поиск информации в интернете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Глава 6. Безопасная работа в сети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Интернет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IV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ступень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Глава 7. Электронная почта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Глава 8. Портал государственных услуг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GOSUSLUGI.RU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Глава 9. Сайты федеральных органов власти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Глава 10. Сайт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Социального фонда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России –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fr.ru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V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ступень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Глава 11. Полезные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сервисы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VI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ступень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Глава 12. Социальные сервисы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Глава 13. Видеообщение в сети Интернет: 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Глава 14. Поиск работы через 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699084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7978080" cy="58912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09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3425" y="260648"/>
            <a:ext cx="7502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Базовый курс программы «Азбука Интернета»</a:t>
            </a:r>
          </a:p>
          <a:p>
            <a:pPr algn="ctr"/>
            <a:r>
              <a:rPr lang="ru-RU" sz="2800" b="1" dirty="0"/>
              <a:t> «</a:t>
            </a:r>
            <a:r>
              <a:rPr lang="ru-RU" sz="2800" b="1" dirty="0" err="1"/>
              <a:t>ЛАЙТ</a:t>
            </a:r>
            <a:r>
              <a:rPr lang="ru-RU" sz="2800" b="1" dirty="0"/>
              <a:t>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5B7BCFC-2A38-3588-93CB-2168DB4B01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1" y="1556792"/>
            <a:ext cx="80660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Глава 1. Устройство компьютера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2. Файлы и папки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3. Работа с текстом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4. Работа в интернете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5. Поиск информации в интернете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6. Безопасная работа в сети Интернет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7. Электронная почта</a:t>
            </a:r>
          </a:p>
        </p:txBody>
      </p:sp>
      <p:sp>
        <p:nvSpPr>
          <p:cNvPr id="6" name="Арка 5"/>
          <p:cNvSpPr/>
          <p:nvPr/>
        </p:nvSpPr>
        <p:spPr>
          <a:xfrm rot="16200000">
            <a:off x="517706" y="3124338"/>
            <a:ext cx="761253" cy="856185"/>
          </a:xfrm>
          <a:prstGeom prst="blockArc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91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7978080" cy="58912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09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3425" y="260648"/>
            <a:ext cx="7502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Базовый курс программы «Азбука Интернета»</a:t>
            </a:r>
          </a:p>
          <a:p>
            <a:pPr algn="ctr"/>
            <a:r>
              <a:rPr lang="ru-RU" sz="2800" b="1" dirty="0"/>
              <a:t> «</a:t>
            </a:r>
            <a:r>
              <a:rPr lang="ru-RU" sz="2800" b="1" dirty="0" err="1"/>
              <a:t>ЛАЙТ</a:t>
            </a:r>
            <a:r>
              <a:rPr lang="ru-RU" sz="2800" b="1" dirty="0"/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6F44D26-0BE2-9844-2D07-3E679A9156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1" y="1556792"/>
            <a:ext cx="80660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Глава 1. Устройство компьютера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2. Файлы и папки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3. Работа с текстом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4. Работа в интернете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5. Поиск информации в интернете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6. Безопасная работа в сети Интернет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7. Электронная почта</a:t>
            </a:r>
          </a:p>
        </p:txBody>
      </p:sp>
      <p:sp>
        <p:nvSpPr>
          <p:cNvPr id="6" name="Арка 5"/>
          <p:cNvSpPr/>
          <p:nvPr/>
        </p:nvSpPr>
        <p:spPr>
          <a:xfrm rot="16200000">
            <a:off x="517706" y="3124338"/>
            <a:ext cx="761253" cy="856185"/>
          </a:xfrm>
          <a:prstGeom prst="blockArc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39" y="2204864"/>
            <a:ext cx="4572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32" y="5096931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3863" y="5272654"/>
            <a:ext cx="75813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Глава 8 Портал государственных услуг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10 Сайт Пенсионного фонда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3809201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777E779-0709-E3E9-A2E7-927334C7A7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244" name="Picture 4" descr="\\Mac\AllFiles\private\var\folders\xb\fwd9rt1j2nd9_cgg0bfxlmpc0000gn\T\2ABC0EA2-95A2-4618-B550-B2B69AC8709B\Снимок экрана 2023-05-22 в 12.01.1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371"/>
          <a:stretch/>
        </p:blipFill>
        <p:spPr bwMode="auto">
          <a:xfrm>
            <a:off x="251520" y="770337"/>
            <a:ext cx="8640960" cy="518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683568" y="3933056"/>
            <a:ext cx="7488832" cy="102180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482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B7456CD-FCC6-0689-2CC2-E5374146ED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302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310" y="99104"/>
            <a:ext cx="8807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Материалы разделены: Базовый курс и </a:t>
            </a:r>
          </a:p>
          <a:p>
            <a:r>
              <a:rPr lang="ru-RU" sz="3200" b="1" dirty="0" smtClean="0"/>
              <a:t>Расширенный курс </a:t>
            </a:r>
            <a:endParaRPr lang="ru-RU" sz="3200" b="1" dirty="0"/>
          </a:p>
        </p:txBody>
      </p:sp>
      <p:pic>
        <p:nvPicPr>
          <p:cNvPr id="4098" name="Picture 2" descr="C:\Users\user\Downloads\Скриншот 08-12-2024 21325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1" y="1268760"/>
            <a:ext cx="885941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Скриншот 08-12-2024 2137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75" b="30463"/>
          <a:stretch/>
        </p:blipFill>
        <p:spPr bwMode="auto">
          <a:xfrm>
            <a:off x="131190" y="5528338"/>
            <a:ext cx="8807178" cy="69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229200"/>
            <a:ext cx="2304256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 rot="18804876">
            <a:off x="1979712" y="4272052"/>
            <a:ext cx="1512168" cy="9571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17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1EE7060-28BD-5ED7-EFE4-E39037A2FA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58" y="1700808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6669" y="97468"/>
            <a:ext cx="4732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Модули расширенного курса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517678"/>
            <a:ext cx="81640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Работа </a:t>
            </a:r>
            <a:r>
              <a:rPr lang="ru-RU" sz="2000" b="1" dirty="0" smtClean="0"/>
              <a:t>с большими </a:t>
            </a:r>
            <a:r>
              <a:rPr lang="ru-RU" sz="2000" b="1" dirty="0"/>
              <a:t>объемами информации (хранение, сжатие, облачные хранилища).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Региональные интернет сервисы на примере Нижегородской </a:t>
            </a:r>
            <a:r>
              <a:rPr lang="ru-RU" sz="2000" b="1" dirty="0" smtClean="0"/>
              <a:t>области.</a:t>
            </a:r>
            <a:endParaRPr lang="ru-RU" sz="2000" b="1" dirty="0"/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Работа в </a:t>
            </a:r>
            <a:r>
              <a:rPr lang="ru-RU" sz="2000" b="1" dirty="0" err="1" smtClean="0"/>
              <a:t>соцсетях</a:t>
            </a:r>
            <a:r>
              <a:rPr lang="ru-RU" sz="2000" b="1" dirty="0" smtClean="0"/>
              <a:t> (Одноклассники, </a:t>
            </a:r>
            <a:r>
              <a:rPr lang="ru-RU" sz="2000" b="1" dirty="0" err="1" smtClean="0"/>
              <a:t>ВКонтакте</a:t>
            </a:r>
            <a:r>
              <a:rPr lang="ru-RU" sz="2000" b="1" dirty="0" smtClean="0"/>
              <a:t>, Дзен, </a:t>
            </a:r>
            <a:r>
              <a:rPr lang="ru-RU" sz="2000" b="1" dirty="0"/>
              <a:t>Т</a:t>
            </a:r>
            <a:r>
              <a:rPr lang="ru-RU" sz="2000" b="1" dirty="0" smtClean="0"/>
              <a:t>елеграм, </a:t>
            </a:r>
            <a:r>
              <a:rPr lang="en-US" sz="2000" b="1" dirty="0" err="1" smtClean="0"/>
              <a:t>RuTube</a:t>
            </a:r>
            <a:r>
              <a:rPr lang="ru-RU" sz="2000" b="1" dirty="0" smtClean="0"/>
              <a:t>). </a:t>
            </a:r>
            <a:endParaRPr lang="ru-RU" sz="2000" b="1" dirty="0"/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Финансовые расчеты в сети </a:t>
            </a:r>
            <a:r>
              <a:rPr lang="ru-RU" sz="2000" b="1" dirty="0" smtClean="0"/>
              <a:t>интернете (бесконтактные формы оплаты, банковские карты, онлайн-банк) </a:t>
            </a:r>
            <a:endParaRPr lang="ru-RU" sz="2000" b="1" dirty="0"/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Поиск работы, составление резюме, основы работы в </a:t>
            </a:r>
            <a:r>
              <a:rPr lang="en-US" sz="2000" b="1" dirty="0" err="1"/>
              <a:t>Ecxel</a:t>
            </a:r>
            <a:r>
              <a:rPr lang="ru-RU" sz="2000" b="1" dirty="0"/>
              <a:t>, в </a:t>
            </a:r>
            <a:r>
              <a:rPr lang="en-US" sz="2000" b="1" dirty="0"/>
              <a:t>Power Point</a:t>
            </a:r>
            <a:r>
              <a:rPr lang="ru-RU" sz="2000" b="1" dirty="0"/>
              <a:t>, в редакторе изображений.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Основы работы на планшетном компьютере.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Работа в программах </a:t>
            </a:r>
            <a:r>
              <a:rPr lang="ru-RU" sz="2000" b="1" dirty="0" smtClean="0"/>
              <a:t>видеообщения на смартфоне . </a:t>
            </a:r>
            <a:r>
              <a:rPr lang="ru-RU" sz="2000" b="1" dirty="0"/>
              <a:t>Разбираем </a:t>
            </a:r>
            <a:r>
              <a:rPr lang="en-US" sz="2000" b="1" dirty="0"/>
              <a:t> </a:t>
            </a:r>
            <a:r>
              <a:rPr lang="ru-RU" sz="2000" b="1" dirty="0" smtClean="0"/>
              <a:t>Телеграм, </a:t>
            </a:r>
            <a:r>
              <a:rPr lang="en-US" sz="2000" b="1" dirty="0" smtClean="0"/>
              <a:t>VK </a:t>
            </a:r>
            <a:r>
              <a:rPr lang="ru-RU" sz="2000" b="1" dirty="0" smtClean="0"/>
              <a:t>Звонки, Вайбер</a:t>
            </a:r>
            <a:r>
              <a:rPr lang="ru-RU" sz="2000" b="1" dirty="0"/>
              <a:t>, Вотсап.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Работа с мобильными </a:t>
            </a:r>
            <a:r>
              <a:rPr lang="ru-RU" sz="2000" b="1" dirty="0" smtClean="0"/>
              <a:t>приложениями.</a:t>
            </a:r>
            <a:endParaRPr lang="ru-RU" sz="2000" b="1" dirty="0"/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Организация путешествий через интернет.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 </a:t>
            </a:r>
            <a:r>
              <a:rPr lang="ru-RU" sz="2000" b="1" dirty="0" err="1" smtClean="0"/>
              <a:t>Кибербезопасность</a:t>
            </a:r>
            <a:r>
              <a:rPr lang="ru-RU" sz="2000" b="1" dirty="0" smtClean="0"/>
              <a:t>.</a:t>
            </a:r>
            <a:endParaRPr lang="ru-RU" sz="2000" b="1" dirty="0"/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 Онлайн-сервисы государственных органов власти и </a:t>
            </a:r>
            <a:r>
              <a:rPr lang="ru-RU" sz="2000" b="1" dirty="0" smtClean="0"/>
              <a:t>ведомств.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/>
              <a:t> Основы работы на смартфоне.</a:t>
            </a:r>
            <a:endParaRPr lang="ru-RU" sz="2000" b="1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5F5E7600-5CC0-B753-8005-38EA6AECE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09" y="24087"/>
            <a:ext cx="799391" cy="48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798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28528"/>
            <a:ext cx="903649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Варианты  формирования программы под запросы:</a:t>
            </a:r>
          </a:p>
          <a:p>
            <a:endParaRPr lang="ru-RU" dirty="0" smtClean="0"/>
          </a:p>
          <a:p>
            <a:r>
              <a:rPr lang="ru-RU" sz="2000" b="1" dirty="0" smtClean="0"/>
              <a:t>Работа на смартфоне с акцентом на </a:t>
            </a:r>
            <a:r>
              <a:rPr lang="ru-RU" sz="2000" b="1" dirty="0" err="1" smtClean="0"/>
              <a:t>видеообщение</a:t>
            </a:r>
            <a:endParaRPr lang="ru-RU" sz="2000" b="1" dirty="0" smtClean="0"/>
          </a:p>
          <a:p>
            <a:r>
              <a:rPr lang="ru-RU" sz="2400" dirty="0" smtClean="0"/>
              <a:t>За основу </a:t>
            </a:r>
          </a:p>
          <a:p>
            <a:r>
              <a:rPr lang="ru-RU" sz="2400" dirty="0" smtClean="0"/>
              <a:t>модуль 12 «Основы работы на смартфоне»  + глава </a:t>
            </a:r>
            <a:r>
              <a:rPr lang="ru-RU" sz="2400" dirty="0" smtClean="0"/>
              <a:t>6 </a:t>
            </a:r>
            <a:r>
              <a:rPr lang="ru-RU" sz="2400" dirty="0" smtClean="0"/>
              <a:t>«</a:t>
            </a:r>
            <a:r>
              <a:rPr lang="ru-RU" sz="2400" dirty="0" smtClean="0"/>
              <a:t>Вотсап» </a:t>
            </a:r>
            <a:r>
              <a:rPr lang="ru-RU" sz="2400" dirty="0" smtClean="0"/>
              <a:t>модуля 7 «Видеообщение»</a:t>
            </a:r>
          </a:p>
          <a:p>
            <a:endParaRPr lang="ru-RU" dirty="0"/>
          </a:p>
          <a:p>
            <a:r>
              <a:rPr lang="ru-RU" sz="2000" b="1" dirty="0" smtClean="0"/>
              <a:t>Работа в социальных сетях с акцентом на работу с выносными устройствами </a:t>
            </a:r>
          </a:p>
          <a:p>
            <a:r>
              <a:rPr lang="ru-RU" sz="2000" b="1" dirty="0"/>
              <a:t>х</a:t>
            </a:r>
            <a:r>
              <a:rPr lang="ru-RU" sz="2000" b="1" dirty="0" smtClean="0"/>
              <a:t>ранения информации. </a:t>
            </a:r>
          </a:p>
          <a:p>
            <a:r>
              <a:rPr lang="ru-RU" sz="2400" dirty="0" smtClean="0"/>
              <a:t>За основу </a:t>
            </a:r>
          </a:p>
          <a:p>
            <a:r>
              <a:rPr lang="ru-RU" sz="2400" dirty="0" smtClean="0"/>
              <a:t>Модуль 3 «Социальные сети» +  глава 3 «Работа </a:t>
            </a:r>
            <a:r>
              <a:rPr lang="ru-RU" sz="2400" dirty="0"/>
              <a:t>с </a:t>
            </a:r>
            <a:r>
              <a:rPr lang="ru-RU" sz="2400" dirty="0" err="1"/>
              <a:t>флешкой</a:t>
            </a:r>
            <a:r>
              <a:rPr lang="ru-RU" sz="2400" dirty="0"/>
              <a:t> и переносным жестким </a:t>
            </a:r>
            <a:r>
              <a:rPr lang="ru-RU" sz="2400" dirty="0" smtClean="0"/>
              <a:t>диском»</a:t>
            </a:r>
          </a:p>
          <a:p>
            <a:endParaRPr lang="ru-RU" sz="2400" dirty="0"/>
          </a:p>
          <a:p>
            <a:r>
              <a:rPr lang="ru-RU" sz="2000" b="1" dirty="0" smtClean="0"/>
              <a:t>Работа с социальными </a:t>
            </a:r>
          </a:p>
          <a:p>
            <a:r>
              <a:rPr lang="ru-RU" sz="2000" b="1" dirty="0" smtClean="0"/>
              <a:t>сервисами на сайтах </a:t>
            </a:r>
          </a:p>
          <a:p>
            <a:r>
              <a:rPr lang="ru-RU" sz="2000" b="1" dirty="0" smtClean="0"/>
              <a:t>государственных органов власти</a:t>
            </a:r>
          </a:p>
          <a:p>
            <a:r>
              <a:rPr lang="ru-RU" sz="2400" dirty="0" smtClean="0"/>
              <a:t>Материалы модуля 11 </a:t>
            </a:r>
          </a:p>
          <a:p>
            <a:r>
              <a:rPr lang="ru-RU" sz="2400" dirty="0" smtClean="0"/>
              <a:t>«</a:t>
            </a:r>
            <a:r>
              <a:rPr lang="ru-RU" sz="2400" dirty="0"/>
              <a:t>Онлайн-сервисы </a:t>
            </a:r>
            <a:endParaRPr lang="ru-RU" sz="2400" dirty="0" smtClean="0"/>
          </a:p>
          <a:p>
            <a:r>
              <a:rPr lang="ru-RU" sz="2400" dirty="0" smtClean="0"/>
              <a:t>государственных </a:t>
            </a:r>
            <a:r>
              <a:rPr lang="ru-RU" sz="2400" dirty="0"/>
              <a:t>органов власти </a:t>
            </a:r>
            <a:endParaRPr lang="ru-RU" sz="2400" dirty="0" smtClean="0"/>
          </a:p>
          <a:p>
            <a:r>
              <a:rPr lang="ru-RU" sz="2400" dirty="0" smtClean="0"/>
              <a:t>и </a:t>
            </a:r>
            <a:r>
              <a:rPr lang="ru-RU" sz="2400" dirty="0"/>
              <a:t>ведомств</a:t>
            </a:r>
          </a:p>
        </p:txBody>
      </p:sp>
      <p:pic>
        <p:nvPicPr>
          <p:cNvPr id="9218" name="Picture 2" descr="Y:\Desktop\Снимок экрана 2023-05-22 в 11.50.2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"/>
          <a:stretch/>
        </p:blipFill>
        <p:spPr bwMode="auto">
          <a:xfrm>
            <a:off x="4290400" y="4165426"/>
            <a:ext cx="4530073" cy="24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738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F437C94-FE50-D8FD-F9D0-83EE1F4246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29"/>
            <a:ext cx="6498405" cy="365535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3406" y="692696"/>
            <a:ext cx="885698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000" b="1" dirty="0"/>
              <a:t>Модуль 4: «Оплата товаров и услуг через интернет»: полезные сервисы и платежные устройства. Глава 5: «Бесконтактная оплата покупок в магазинах (офлайн)» </a:t>
            </a:r>
          </a:p>
          <a:p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Модуль 6: «Основы работы на планшетном компьютере». Главы 1–6 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Модуль 7: «Мобильные приложения для видеообщения». Главы 1–6 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Модуль 8: «Работа с мобильными приложениями». Главы 1–5 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Модуль 10: «</a:t>
            </a:r>
            <a:r>
              <a:rPr lang="ru-RU" sz="2000" b="1" dirty="0" err="1"/>
              <a:t>Кибербезопасность</a:t>
            </a:r>
            <a:r>
              <a:rPr lang="ru-RU" sz="2000" b="1" dirty="0"/>
              <a:t>». Глава 7: «Безопасность мобильного устройства» </a:t>
            </a:r>
            <a:r>
              <a:rPr lang="ru-RU" sz="2000" b="1" dirty="0" smtClean="0"/>
              <a:t>—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Модуль 11: «Онлайн-сервисы государственных органов власти и ведомств». Глава 5: «Мобильные приложения государственных услуг» </a:t>
            </a:r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 smtClean="0"/>
              <a:t>Модуль </a:t>
            </a:r>
            <a:r>
              <a:rPr lang="ru-RU" sz="2000" b="1" dirty="0"/>
              <a:t>12: «Основы работы на смартфоне». Главы 1–8 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154706"/>
            <a:ext cx="6470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Материалы в Азбуке интернета по работе на смартфоне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11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226E658-60AF-8122-125C-4380ED4EA5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pic>
        <p:nvPicPr>
          <p:cNvPr id="5123" name="Picture 3" descr="C:\Users\user\Downloads\Скриншот 08-12-2024 21545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988840"/>
            <a:ext cx="852946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3212976"/>
            <a:ext cx="1008112" cy="64807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07903" y="3212976"/>
            <a:ext cx="1584177" cy="648072"/>
          </a:xfrm>
          <a:prstGeom prst="rect">
            <a:avLst/>
          </a:prstGeom>
          <a:noFill/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4264223" y="4020863"/>
            <a:ext cx="504056" cy="108012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10800000">
            <a:off x="2843808" y="1772816"/>
            <a:ext cx="504056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92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E72B195-5040-3E01-C3E7-692597CE77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pic>
        <p:nvPicPr>
          <p:cNvPr id="2" name="Picture 2" descr="C:\Users\user\Downloads\Скриншот 08-12-2024 21591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290513"/>
            <a:ext cx="8711951" cy="60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836712"/>
            <a:ext cx="3672408" cy="280831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rot="2749699">
            <a:off x="4152188" y="4015373"/>
            <a:ext cx="2376264" cy="14401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184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E28721B-997F-87FA-389B-4CAD22544F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" y="0"/>
            <a:ext cx="6588224" cy="3705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5936" y="26064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https://vk.com/azbukainterneta</a:t>
            </a:r>
            <a:endParaRPr lang="ru-RU" sz="2800" b="1" dirty="0" smtClean="0"/>
          </a:p>
        </p:txBody>
      </p:sp>
      <p:pic>
        <p:nvPicPr>
          <p:cNvPr id="2050" name="Picture 2" descr="C:\Users\user\Downloads\Скриншот 08-12-2024 1539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46861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520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9024" y="2708920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/>
              <a:t>текст урока (раздел </a:t>
            </a:r>
            <a:r>
              <a:rPr lang="ru-RU" sz="2400" b="1" dirty="0" smtClean="0"/>
              <a:t>«Преподавателю»)</a:t>
            </a:r>
            <a:endParaRPr lang="ru-RU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/>
              <a:t>презентации (раздел </a:t>
            </a:r>
            <a:r>
              <a:rPr lang="ru-RU" sz="2400" b="1" dirty="0" smtClean="0"/>
              <a:t>«Преподавателю»)</a:t>
            </a:r>
            <a:endParaRPr lang="ru-RU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/>
              <a:t>видео (раздел  </a:t>
            </a:r>
            <a:r>
              <a:rPr lang="ru-RU" sz="2400" b="1" dirty="0" smtClean="0"/>
              <a:t>«Полезная </a:t>
            </a:r>
            <a:r>
              <a:rPr lang="ru-RU" sz="2400" b="1" dirty="0"/>
              <a:t>информация – </a:t>
            </a:r>
            <a:r>
              <a:rPr lang="ru-RU" sz="2400" b="1" dirty="0" smtClean="0"/>
              <a:t>Видеоматериалы»)</a:t>
            </a:r>
            <a:endParaRPr lang="ru-RU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/>
              <a:t>текст учебника для слушателей (раздел </a:t>
            </a:r>
            <a:r>
              <a:rPr lang="ru-RU" sz="2400" b="1" dirty="0" smtClean="0"/>
              <a:t>«Учебник»)</a:t>
            </a:r>
            <a:endParaRPr lang="ru-RU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/>
              <a:t>контрольные вопросы к </a:t>
            </a:r>
            <a:r>
              <a:rPr lang="ru-RU" sz="2400" b="1" dirty="0" smtClean="0"/>
              <a:t>темам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/>
              <a:t>тесты</a:t>
            </a:r>
            <a:endParaRPr lang="ru-RU" sz="2400" b="1" dirty="0"/>
          </a:p>
        </p:txBody>
      </p:sp>
      <p:pic>
        <p:nvPicPr>
          <p:cNvPr id="4" name="Picture 2" descr="C:\Users\Лариса\Desktop\Screenshot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346771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3848" y="764704"/>
            <a:ext cx="48692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Подготовка материалов к 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уроку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для преподавателя</a:t>
            </a:r>
          </a:p>
        </p:txBody>
      </p:sp>
    </p:spTree>
    <p:extLst>
      <p:ext uri="{BB962C8B-B14F-4D97-AF65-F5344CB8AC3E}">
        <p14:creationId xmlns:p14="http://schemas.microsoft.com/office/powerpoint/2010/main" val="1471069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криншот 19-04-2025 18465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0" y="404664"/>
            <a:ext cx="8693648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20" y="4509120"/>
            <a:ext cx="89069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Канал Дзен Азбука интернета. </a:t>
            </a:r>
          </a:p>
          <a:p>
            <a:r>
              <a:rPr lang="ru-RU" sz="2400" b="1" dirty="0" smtClean="0"/>
              <a:t>В подборках :</a:t>
            </a:r>
          </a:p>
          <a:p>
            <a:r>
              <a:rPr lang="ru-RU" sz="2400" b="1" dirty="0" smtClean="0"/>
              <a:t>модуль 13 «Основы работы в </a:t>
            </a:r>
            <a:r>
              <a:rPr lang="ru-RU" sz="2400" b="1" dirty="0" err="1" smtClean="0"/>
              <a:t>нейросетях</a:t>
            </a:r>
            <a:r>
              <a:rPr lang="ru-RU" sz="2400" b="1" dirty="0" smtClean="0"/>
              <a:t>», </a:t>
            </a:r>
          </a:p>
          <a:p>
            <a:r>
              <a:rPr lang="ru-RU" sz="2400" b="1" dirty="0" smtClean="0"/>
              <a:t>Видео Азбука интернета,</a:t>
            </a:r>
          </a:p>
          <a:p>
            <a:r>
              <a:rPr lang="ru-RU" sz="2400" b="1" dirty="0" smtClean="0"/>
              <a:t>Лучшие работы конкурса, </a:t>
            </a:r>
            <a:r>
              <a:rPr lang="ru-RU" sz="2400" b="1" dirty="0" err="1" smtClean="0"/>
              <a:t>Кибербезопасность</a:t>
            </a:r>
            <a:r>
              <a:rPr lang="ru-RU" sz="2400" b="1" dirty="0" smtClean="0"/>
              <a:t> (статьи и памятки).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129350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криншот 19-04-2025 20050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56" y="260648"/>
            <a:ext cx="773718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0420" y="6093296"/>
            <a:ext cx="8443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Курс: Основы работы в </a:t>
            </a:r>
            <a:r>
              <a:rPr lang="ru-RU" sz="2800" b="1" dirty="0" err="1" smtClean="0">
                <a:solidFill>
                  <a:srgbClr val="0070C0"/>
                </a:solidFill>
              </a:rPr>
              <a:t>нейросетях</a:t>
            </a:r>
            <a:r>
              <a:rPr lang="ru-RU" sz="2800" b="1" dirty="0" smtClean="0">
                <a:solidFill>
                  <a:srgbClr val="0070C0"/>
                </a:solidFill>
              </a:rPr>
              <a:t>. 7 глав, 7 уроков. 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65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E72B195-5040-3E01-C3E7-692597CE77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79928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Каким </a:t>
            </a:r>
            <a:r>
              <a:rPr lang="ru-RU" sz="2400" b="1" dirty="0" err="1" smtClean="0"/>
              <a:t>нейросетям</a:t>
            </a:r>
            <a:r>
              <a:rPr lang="ru-RU" sz="2400" b="1" dirty="0" smtClean="0"/>
              <a:t> обучать:</a:t>
            </a:r>
          </a:p>
          <a:p>
            <a:pPr fontAlgn="base"/>
            <a:endParaRPr lang="ru-RU" sz="2400" b="1" dirty="0"/>
          </a:p>
          <a:p>
            <a:pPr fontAlgn="base"/>
            <a:r>
              <a:rPr lang="en-US" sz="3200" b="1" dirty="0" smtClean="0"/>
              <a:t>Giga Chat (</a:t>
            </a:r>
            <a:r>
              <a:rPr lang="ru-RU" sz="3200" b="1" dirty="0" smtClean="0"/>
              <a:t>сайт и бот в Телеграм)</a:t>
            </a:r>
          </a:p>
          <a:p>
            <a:pPr fontAlgn="base"/>
            <a:r>
              <a:rPr lang="en-US" sz="3200" b="1" dirty="0" err="1" smtClean="0"/>
              <a:t>Yandex</a:t>
            </a:r>
            <a:r>
              <a:rPr lang="en-US" sz="3200" b="1" dirty="0" smtClean="0"/>
              <a:t> GPT (</a:t>
            </a:r>
            <a:r>
              <a:rPr lang="ru-RU" sz="3200" b="1" dirty="0" smtClean="0"/>
              <a:t>встроен в Яндекс браузер и Яндекс Поиск)</a:t>
            </a:r>
          </a:p>
          <a:p>
            <a:pPr fontAlgn="base"/>
            <a:r>
              <a:rPr lang="ru-RU" sz="3200" b="1" dirty="0" err="1" smtClean="0"/>
              <a:t>Кандински</a:t>
            </a:r>
            <a:r>
              <a:rPr lang="ru-RU" sz="3200" b="1" dirty="0" smtClean="0"/>
              <a:t> (сайт и бот в Телеграм)</a:t>
            </a:r>
          </a:p>
          <a:p>
            <a:pPr fontAlgn="base"/>
            <a:r>
              <a:rPr lang="ru-RU" sz="3200" b="1" dirty="0" err="1" smtClean="0"/>
              <a:t>Шедеврум</a:t>
            </a:r>
            <a:r>
              <a:rPr lang="ru-RU" sz="3200" b="1" dirty="0" smtClean="0"/>
              <a:t> (сайт и мобильное приложение)</a:t>
            </a:r>
          </a:p>
          <a:p>
            <a:pPr fontAlgn="base"/>
            <a:endParaRPr lang="en-US" sz="2400" b="1" dirty="0" smtClean="0"/>
          </a:p>
          <a:p>
            <a:pPr fontAlgn="base"/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7170" name="Picture 2" descr="C:\Users\user\Downloads\neuralnetwork_flickr_79937361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89040"/>
            <a:ext cx="3286371" cy="246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695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Скриншот 19-04-2025 2005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0" y="404664"/>
            <a:ext cx="9010651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795967"/>
            <a:ext cx="80663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Ссылки на </a:t>
            </a:r>
            <a:r>
              <a:rPr lang="en-US" sz="2800" b="1" dirty="0" err="1" smtClean="0"/>
              <a:t>pdf</a:t>
            </a:r>
            <a:r>
              <a:rPr lang="en-US" sz="2800" b="1" dirty="0" smtClean="0"/>
              <a:t>-</a:t>
            </a:r>
            <a:r>
              <a:rPr lang="ru-RU" sz="2800" b="1" dirty="0" smtClean="0"/>
              <a:t>файлы, </a:t>
            </a:r>
          </a:p>
          <a:p>
            <a:r>
              <a:rPr lang="ru-RU" sz="2800" b="1" dirty="0" smtClean="0"/>
              <a:t>методические материалы к уроку и презентации.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4901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E72B195-5040-3E01-C3E7-692597CE77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79928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/>
              <a:t>Как могут использовать </a:t>
            </a:r>
            <a:r>
              <a:rPr lang="ru-RU" sz="2400" b="1" dirty="0" err="1"/>
              <a:t>нейросети</a:t>
            </a:r>
            <a:r>
              <a:rPr lang="ru-RU" sz="2400" b="1" dirty="0"/>
              <a:t>: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sz="2400" b="1" dirty="0" smtClean="0"/>
              <a:t>Использовать фильтр для улучшения фото. 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sz="2400" b="1" dirty="0" smtClean="0"/>
              <a:t>Создать </a:t>
            </a:r>
            <a:r>
              <a:rPr lang="ru-RU" sz="2400" b="1" dirty="0"/>
              <a:t>открытку к событию. Можно сделать это прямо в браузере Яндекс.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sz="2400" b="1" dirty="0"/>
              <a:t>Отредактировать текст. Также в браузере Яндекс.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sz="2400" b="1" dirty="0"/>
              <a:t>Посоветовать, что подарить.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sz="2400" b="1" dirty="0"/>
              <a:t>Составить текст поздравления.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sz="2400" b="1" dirty="0"/>
              <a:t>Посоветовать что приготовить, чем заняться, хобби.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sz="2400" b="1" dirty="0"/>
              <a:t>Посоветовать как завести свой блог на ДЗЕН о чем писать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sz="2400" b="1" dirty="0"/>
              <a:t>Предложить темы для постов в своем блоге и написать посты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sz="2400" b="1" dirty="0"/>
              <a:t>Посоветовать как лучше сэкономить, чем заняться пенсионеру.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sz="2400" b="1" dirty="0"/>
              <a:t>Создать фотоколлаж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sz="2400" b="1" dirty="0"/>
              <a:t>Написать детскую книгу вместе с </a:t>
            </a:r>
            <a:r>
              <a:rPr lang="ru-RU" sz="2400" b="1" dirty="0" err="1"/>
              <a:t>нейросетью</a:t>
            </a:r>
            <a:r>
              <a:rPr lang="ru-RU" sz="2400" b="1" dirty="0"/>
              <a:t> и создать картинки к ней.</a:t>
            </a:r>
          </a:p>
        </p:txBody>
      </p:sp>
    </p:spTree>
    <p:extLst>
      <p:ext uri="{BB962C8B-B14F-4D97-AF65-F5344CB8AC3E}">
        <p14:creationId xmlns:p14="http://schemas.microsoft.com/office/powerpoint/2010/main" val="525997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01" y="0"/>
            <a:ext cx="5069410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35749" y="139279"/>
            <a:ext cx="61605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Спасибо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интернету-2025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052736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b="1" dirty="0"/>
              <a:t>«Мои интернет-достижения»;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/>
              <a:t>«</a:t>
            </a:r>
            <a:r>
              <a:rPr lang="ru-RU" sz="2800" b="1" dirty="0"/>
              <a:t>Моя общественная интернет-инициатива»;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/>
              <a:t>«</a:t>
            </a:r>
            <a:r>
              <a:rPr lang="ru-RU" sz="2800" b="1" dirty="0"/>
              <a:t>Я — интернет-звезда»: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/>
              <a:t>Номинация</a:t>
            </a:r>
            <a:r>
              <a:rPr lang="ru-RU" sz="2800" b="1" dirty="0"/>
              <a:t>, посвященная 80-летию Победы в Великой Отечественной войне, «80 лет Победы: живая память о героях».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/>
              <a:t>Специальная </a:t>
            </a:r>
            <a:r>
              <a:rPr lang="ru-RU" sz="2800" b="1" dirty="0"/>
              <a:t>номинация для преподавателей по программе «Азбука интернета» «Российские ИТ-сервисы и разработки (авторские методики преподавания)». </a:t>
            </a:r>
          </a:p>
        </p:txBody>
      </p:sp>
    </p:spTree>
    <p:extLst>
      <p:ext uri="{BB962C8B-B14F-4D97-AF65-F5344CB8AC3E}">
        <p14:creationId xmlns:p14="http://schemas.microsoft.com/office/powerpoint/2010/main" val="2134864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7953" y="3377338"/>
            <a:ext cx="6480720" cy="2075433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lkazbuka@yandex.ru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903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84 66 992</a:t>
            </a:r>
            <a:b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vk.com/azbukainterneta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362" name="Picture 2" descr="C:\Users\Лариса\AppData\Local\Microsoft\Windows\Temporary Internet Files\Content.IE5\54YN83EH\1024px-Mail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26" y="3547630"/>
            <a:ext cx="671670" cy="67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Лариса\AppData\Local\Microsoft\Windows\Temporary Internet Files\Content.IE5\54YN83EH\768px-Phone_Shiny_Icon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26" y="4653136"/>
            <a:ext cx="671670" cy="67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1B98930-CE1A-D0A7-F686-87BB153D5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708045"/>
            <a:ext cx="1011024" cy="829557"/>
          </a:xfrm>
          <a:prstGeom prst="rect">
            <a:avLst/>
          </a:prstGeom>
        </p:spPr>
      </p:pic>
      <p:pic>
        <p:nvPicPr>
          <p:cNvPr id="12290" name="Picture 2" descr="C:\Users\user\Desktop\Скриншот 03-12-2023 1412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2211"/>
            <a:ext cx="7776864" cy="310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615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57429F0-E4F7-65E8-7EC8-944AB6A5AC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1" t="6729" r="24329" b="10131"/>
          <a:stretch/>
        </p:blipFill>
        <p:spPr>
          <a:xfrm>
            <a:off x="-90264" y="-9627"/>
            <a:ext cx="9324528" cy="68676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48680"/>
            <a:ext cx="80648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Обучение компьютерной грамотности. </a:t>
            </a:r>
            <a:endParaRPr lang="en-US" sz="2800" b="1" dirty="0" smtClean="0"/>
          </a:p>
          <a:p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Образовательные учреждения </a:t>
            </a:r>
          </a:p>
          <a:p>
            <a:endParaRPr lang="ru-RU" sz="2600" b="1" dirty="0" smtClean="0"/>
          </a:p>
          <a:p>
            <a:r>
              <a:rPr lang="ru-RU" sz="2600" b="1" dirty="0" smtClean="0"/>
              <a:t>Услуга дополнительного образования</a:t>
            </a:r>
          </a:p>
          <a:p>
            <a:endParaRPr lang="ru-RU" sz="2600" b="1" dirty="0" smtClean="0"/>
          </a:p>
          <a:p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Формат: </a:t>
            </a:r>
          </a:p>
          <a:p>
            <a:r>
              <a:rPr lang="ru-RU" sz="2600" b="1" dirty="0"/>
              <a:t>Занятия в группах </a:t>
            </a:r>
            <a:endParaRPr lang="ru-RU" sz="2600" b="1" dirty="0" smtClean="0"/>
          </a:p>
          <a:p>
            <a:r>
              <a:rPr lang="ru-RU" sz="2600" b="1" dirty="0" smtClean="0"/>
              <a:t>Полноценные курсы с выдачей документа о прохождении образовательных курсов </a:t>
            </a:r>
          </a:p>
          <a:p>
            <a:endParaRPr lang="ru-RU" sz="2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Финансирование: </a:t>
            </a:r>
          </a:p>
          <a:p>
            <a:r>
              <a:rPr lang="ru-RU" sz="2600" b="1" dirty="0" smtClean="0"/>
              <a:t>Субсидии по линии </a:t>
            </a:r>
            <a:r>
              <a:rPr lang="ru-RU" sz="2600" b="1" smtClean="0"/>
              <a:t>правительства региона, средства </a:t>
            </a:r>
            <a:r>
              <a:rPr lang="ru-RU" sz="2600" b="1" dirty="0" smtClean="0"/>
              <a:t>грантов</a:t>
            </a:r>
          </a:p>
        </p:txBody>
      </p:sp>
    </p:spTree>
    <p:extLst>
      <p:ext uri="{BB962C8B-B14F-4D97-AF65-F5344CB8AC3E}">
        <p14:creationId xmlns:p14="http://schemas.microsoft.com/office/powerpoint/2010/main" val="1669116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57429F0-E4F7-65E8-7EC8-944AB6A5AC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1" t="6729" r="24329" b="10131"/>
          <a:stretch/>
        </p:blipFill>
        <p:spPr>
          <a:xfrm>
            <a:off x="-90264" y="-9627"/>
            <a:ext cx="9324528" cy="68676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48681"/>
            <a:ext cx="784887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Обучение компьютерной грамотности. </a:t>
            </a:r>
            <a:endParaRPr lang="en-US" sz="2800" b="1" dirty="0" smtClean="0"/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Библиотеки, Центры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культуры, Общественные организации, Санатории для ветеранов, КЦСОН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400" b="1" dirty="0"/>
          </a:p>
          <a:p>
            <a:r>
              <a:rPr lang="ru-RU" sz="2600" b="1" dirty="0"/>
              <a:t>К</a:t>
            </a:r>
            <a:r>
              <a:rPr lang="ru-RU" sz="2600" b="1" dirty="0" smtClean="0"/>
              <a:t>онсультационная </a:t>
            </a:r>
            <a:r>
              <a:rPr lang="ru-RU" sz="2600" b="1" dirty="0" smtClean="0"/>
              <a:t>или социальная услуга</a:t>
            </a:r>
            <a:endParaRPr lang="ru-RU" sz="2600" b="1" dirty="0" smtClean="0"/>
          </a:p>
          <a:p>
            <a:endParaRPr lang="ru-RU" sz="2600" b="1" dirty="0" smtClean="0"/>
          </a:p>
          <a:p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Формат: </a:t>
            </a:r>
          </a:p>
          <a:p>
            <a:r>
              <a:rPr lang="ru-RU" sz="2600" b="1" dirty="0" smtClean="0"/>
              <a:t>Индивидуальные занятия</a:t>
            </a:r>
          </a:p>
          <a:p>
            <a:r>
              <a:rPr lang="ru-RU" sz="2600" b="1" dirty="0" smtClean="0"/>
              <a:t>Занятия в группах </a:t>
            </a:r>
          </a:p>
          <a:p>
            <a:r>
              <a:rPr lang="ru-RU" sz="2600" b="1" dirty="0" smtClean="0"/>
              <a:t>Открытые лекции (занятия) на конкретные темы </a:t>
            </a:r>
          </a:p>
          <a:p>
            <a:endParaRPr lang="ru-RU" sz="2600" b="1" dirty="0"/>
          </a:p>
          <a:p>
            <a:r>
              <a:rPr lang="ru-RU" sz="2600" b="1" dirty="0" smtClean="0"/>
              <a:t>(например: первое знакомство со смартфоном, снимаем фото и видео, осваиваем </a:t>
            </a:r>
            <a:r>
              <a:rPr lang="ru-RU" sz="2600" b="1" dirty="0" err="1" smtClean="0"/>
              <a:t>мессенджер</a:t>
            </a:r>
            <a:r>
              <a:rPr lang="ru-RU" sz="2600" b="1" dirty="0" smtClean="0"/>
              <a:t>, портал </a:t>
            </a:r>
            <a:r>
              <a:rPr lang="ru-RU" sz="2600" b="1" dirty="0" err="1" smtClean="0"/>
              <a:t>Госуслуг</a:t>
            </a:r>
            <a:r>
              <a:rPr lang="ru-RU" sz="2600" b="1" dirty="0" smtClean="0"/>
              <a:t>, </a:t>
            </a:r>
            <a:r>
              <a:rPr lang="ru-RU" sz="2600" b="1" dirty="0" err="1" smtClean="0"/>
              <a:t>нейросети</a:t>
            </a:r>
            <a:r>
              <a:rPr lang="ru-RU" sz="2600" b="1" dirty="0" smtClean="0"/>
              <a:t> и т.д.)</a:t>
            </a:r>
          </a:p>
          <a:p>
            <a:endParaRPr lang="ru-RU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2031280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978DDC5-E4BC-5E3E-8F91-D655F3A4E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3" y="-6491"/>
            <a:ext cx="7968479" cy="44822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293" y="1645643"/>
            <a:ext cx="8712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4000" b="1" dirty="0"/>
              <a:t>Если услуга социальная, консультационная, вы можете сами разработать сертификат слушателя курса или открытого занятия, участника проекта</a:t>
            </a:r>
            <a:r>
              <a:rPr lang="ru-RU" sz="4000" b="1" dirty="0" smtClean="0"/>
              <a:t>.</a:t>
            </a:r>
          </a:p>
          <a:p>
            <a:pPr fontAlgn="base"/>
            <a:endParaRPr lang="ru-RU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2638047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E28721B-997F-87FA-389B-4CAD22544F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88224" cy="37058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1157" y="109298"/>
            <a:ext cx="82256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Подходы к обучению граждан старшего возраста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191" y="6309320"/>
            <a:ext cx="54387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196752"/>
            <a:ext cx="92430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Неуверенность</a:t>
            </a:r>
          </a:p>
          <a:p>
            <a:r>
              <a:rPr lang="ru-RU" sz="2400" b="1" dirty="0" smtClean="0"/>
              <a:t>Поддержка, похвала за выполнение самых простых задач, </a:t>
            </a:r>
          </a:p>
          <a:p>
            <a:r>
              <a:rPr lang="ru-RU" sz="2400" b="1" dirty="0" smtClean="0"/>
              <a:t>внимание к каждому</a:t>
            </a:r>
          </a:p>
          <a:p>
            <a:r>
              <a:rPr lang="ru-RU" sz="2400" b="1" dirty="0" smtClean="0"/>
              <a:t>Не показать, а дать возможность самостоятельно пройти весь путь </a:t>
            </a:r>
          </a:p>
          <a:p>
            <a:r>
              <a:rPr lang="ru-RU" sz="2400" b="1" dirty="0" smtClean="0"/>
              <a:t>решения той или иной задачи.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135744"/>
            <a:ext cx="9036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Проблемы с памятью</a:t>
            </a:r>
          </a:p>
          <a:p>
            <a:r>
              <a:rPr lang="ru-RU" sz="2400" b="1" dirty="0" smtClean="0"/>
              <a:t>Больше повторений одного и того ж действия, в том числе в домашних заданиях</a:t>
            </a:r>
          </a:p>
          <a:p>
            <a:endParaRPr lang="ru-RU" sz="2400" b="1" dirty="0"/>
          </a:p>
          <a:p>
            <a:r>
              <a:rPr lang="ru-RU" sz="2400" b="1" dirty="0" smtClean="0"/>
              <a:t>Общая группа в социальных сетях, </a:t>
            </a:r>
            <a:r>
              <a:rPr lang="ru-RU" sz="2400" b="1" dirty="0" err="1" smtClean="0"/>
              <a:t>мессенджере</a:t>
            </a:r>
            <a:r>
              <a:rPr lang="ru-RU" sz="2400" b="1" dirty="0" smtClean="0"/>
              <a:t>, где каждый может публиковать сообщения и посты.</a:t>
            </a:r>
            <a:endParaRPr lang="ru-RU" sz="2400" b="1" dirty="0"/>
          </a:p>
          <a:p>
            <a:endParaRPr lang="ru-RU" sz="2400" b="1" dirty="0" smtClean="0"/>
          </a:p>
          <a:p>
            <a:r>
              <a:rPr lang="ru-RU" sz="2400" b="1" dirty="0" smtClean="0"/>
              <a:t>Ассоциативный способ погружения в тему. Игра для запоминания новых терминов.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74812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E28721B-997F-87FA-389B-4CAD22544F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88224" cy="37058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8349" y="96808"/>
            <a:ext cx="822565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Подходы к обучению граждан старшего возраста</a:t>
            </a:r>
            <a:endParaRPr lang="ru-RU" sz="3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801" y="6105350"/>
            <a:ext cx="54387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852938"/>
            <a:ext cx="88855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Проблемы с моторикой</a:t>
            </a:r>
          </a:p>
          <a:p>
            <a:r>
              <a:rPr lang="ru-RU" sz="2400" b="1" dirty="0"/>
              <a:t>Игры специальные для тренировки навыков работы с мышью и </a:t>
            </a:r>
            <a:endParaRPr lang="ru-RU" sz="2400" b="1" dirty="0" smtClean="0"/>
          </a:p>
          <a:p>
            <a:r>
              <a:rPr lang="ru-RU" sz="2400" b="1" dirty="0" smtClean="0"/>
              <a:t>клавиатурой </a:t>
            </a:r>
            <a:r>
              <a:rPr lang="ru-RU" sz="2400" b="1" dirty="0"/>
              <a:t>и </a:t>
            </a:r>
            <a:r>
              <a:rPr lang="ru-RU" sz="2400" b="1" dirty="0" smtClean="0"/>
              <a:t>простые </a:t>
            </a:r>
            <a:r>
              <a:rPr lang="ru-RU" sz="2400" b="1" dirty="0"/>
              <a:t>типа Косынки, Пасьянса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949" y="3284277"/>
            <a:ext cx="78444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Разный уровень освоения материала</a:t>
            </a:r>
          </a:p>
          <a:p>
            <a:r>
              <a:rPr lang="ru-RU" sz="2400" b="1" dirty="0" smtClean="0"/>
              <a:t>Более продвинутый слушатель становится помощником </a:t>
            </a:r>
          </a:p>
          <a:p>
            <a:r>
              <a:rPr lang="ru-RU" sz="2400" b="1" dirty="0" smtClean="0"/>
              <a:t>преподавателя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5558" y="4602248"/>
            <a:ext cx="72710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Стимулирование интереса к теме</a:t>
            </a:r>
          </a:p>
          <a:p>
            <a:r>
              <a:rPr lang="ru-RU" sz="2400" b="1" dirty="0" smtClean="0"/>
              <a:t>Узнать про любимые хобби, ожидания от обучения. </a:t>
            </a:r>
          </a:p>
          <a:p>
            <a:r>
              <a:rPr lang="ru-RU" sz="2400" b="1" dirty="0" smtClean="0"/>
              <a:t>Показать возможности по итогам обучения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7468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6A3DE48-1F1A-FDEF-ECDF-9A6109417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75227" y="5445224"/>
            <a:ext cx="6133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Канал в «Дзен»  - </a:t>
            </a:r>
            <a:r>
              <a:rPr lang="ru-RU" sz="2800" b="1" dirty="0" smtClean="0"/>
              <a:t>«Азбука интернета»</a:t>
            </a:r>
            <a:endParaRPr lang="ru-RU" sz="2800" b="1" dirty="0"/>
          </a:p>
        </p:txBody>
      </p:sp>
      <p:pic>
        <p:nvPicPr>
          <p:cNvPr id="2" name="Picture 2" descr="C:\Users\user\Desktop\Скриншот 19-05-2024 1456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39" y="1340768"/>
            <a:ext cx="4591892" cy="373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Скриншот 19-05-2024 1457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524" y="1281602"/>
            <a:ext cx="4319972" cy="380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800" y="5953651"/>
            <a:ext cx="54387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3428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7924</TotalTime>
  <Words>1469</Words>
  <Application>Microsoft Office PowerPoint</Application>
  <PresentationFormat>Экран (4:3)</PresentationFormat>
  <Paragraphs>243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azbukainterneta.ru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«Азбука интернета»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   </vt:lpstr>
      <vt:lpstr>   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lkazbuka@yandex.ru  8 903 84 66 992  vk.com/azbukainterneta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azbukainterneta.ru</dc:title>
  <dc:creator>Лариса</dc:creator>
  <cp:lastModifiedBy>Пользователь</cp:lastModifiedBy>
  <cp:revision>211</cp:revision>
  <dcterms:created xsi:type="dcterms:W3CDTF">2017-02-04T14:21:28Z</dcterms:created>
  <dcterms:modified xsi:type="dcterms:W3CDTF">2025-04-19T17:22:27Z</dcterms:modified>
</cp:coreProperties>
</file>