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80" r:id="rId2"/>
    <p:sldId id="284" r:id="rId3"/>
    <p:sldId id="360" r:id="rId4"/>
    <p:sldId id="339" r:id="rId5"/>
    <p:sldId id="296" r:id="rId6"/>
    <p:sldId id="322" r:id="rId7"/>
    <p:sldId id="366" r:id="rId8"/>
    <p:sldId id="286" r:id="rId9"/>
    <p:sldId id="361" r:id="rId10"/>
    <p:sldId id="323" r:id="rId11"/>
    <p:sldId id="367" r:id="rId12"/>
    <p:sldId id="283" r:id="rId13"/>
    <p:sldId id="333" r:id="rId14"/>
    <p:sldId id="340" r:id="rId15"/>
    <p:sldId id="368" r:id="rId16"/>
    <p:sldId id="369" r:id="rId17"/>
    <p:sldId id="370" r:id="rId18"/>
    <p:sldId id="257" r:id="rId19"/>
    <p:sldId id="371" r:id="rId20"/>
    <p:sldId id="299" r:id="rId21"/>
    <p:sldId id="300" r:id="rId22"/>
    <p:sldId id="326" r:id="rId23"/>
    <p:sldId id="327" r:id="rId24"/>
    <p:sldId id="364" r:id="rId25"/>
    <p:sldId id="372" r:id="rId26"/>
    <p:sldId id="349" r:id="rId27"/>
    <p:sldId id="256" r:id="rId28"/>
    <p:sldId id="314" r:id="rId29"/>
    <p:sldId id="373" r:id="rId30"/>
    <p:sldId id="348" r:id="rId31"/>
    <p:sldId id="356" r:id="rId32"/>
    <p:sldId id="374" r:id="rId33"/>
    <p:sldId id="365" r:id="rId34"/>
    <p:sldId id="316" r:id="rId35"/>
    <p:sldId id="332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F36F6-8517-47F6-AC68-EC25EFAFC433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F6827-35BD-4FDB-A106-55219394C3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425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739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956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870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536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776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34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453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920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633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383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630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40E2F-BA80-48DF-A7C1-665DC88E5672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362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microsoft.com/office/2007/relationships/hdphoto" Target="../media/hdphoto3.wdp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5D437A-5614-12CE-ADBF-63240F77C6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25144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771800" y="4286243"/>
            <a:ext cx="4025697" cy="406988"/>
          </a:xfr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azbukainterneta.ru</a:t>
            </a: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787273"/>
            <a:ext cx="8555366" cy="3150598"/>
          </a:xfrm>
          <a:prstGeom prst="rect">
            <a:avLst/>
          </a:prstGeom>
          <a:noFill/>
        </p:spPr>
        <p:txBody>
          <a:bodyPr wrap="square" lIns="72128" tIns="36064" rIns="72128" bIns="36064" rtlCol="0">
            <a:spAutoFit/>
          </a:bodyPr>
          <a:lstStyle/>
          <a:p>
            <a:pPr algn="ctr"/>
            <a:r>
              <a:rPr lang="ru-RU" sz="40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Вебинар</a:t>
            </a: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по вопросам обучения компьютерной грамотности граждан старшего возраста на базе программы </a:t>
            </a:r>
          </a:p>
          <a:p>
            <a:pPr algn="ctr"/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«Азбука Интернета»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EB4089-BC64-D479-4ACC-C8C184E2A6E7}"/>
              </a:ext>
            </a:extLst>
          </p:cNvPr>
          <p:cNvSpPr txBox="1"/>
          <p:nvPr/>
        </p:nvSpPr>
        <p:spPr>
          <a:xfrm>
            <a:off x="2915816" y="4781128"/>
            <a:ext cx="46117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vk.com/</a:t>
            </a:r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azbukainterneta</a:t>
            </a: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1475" y="4888088"/>
            <a:ext cx="2362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Группа в «</a:t>
            </a:r>
            <a:r>
              <a:rPr lang="ru-RU" dirty="0" err="1" smtClean="0"/>
              <a:t>ВКонтакте</a:t>
            </a:r>
            <a:r>
              <a:rPr lang="ru-RU" dirty="0" smtClean="0"/>
              <a:t>»: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547664" y="4324454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Сайт проекта:</a:t>
            </a:r>
            <a:endParaRPr lang="ru-RU" dirty="0"/>
          </a:p>
        </p:txBody>
      </p:sp>
      <p:pic>
        <p:nvPicPr>
          <p:cNvPr id="1026" name="Picture 2" descr="C:\Users\lorali\Desktop\Азбука\Log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98" y="5374528"/>
            <a:ext cx="7616841" cy="109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731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/>
              <a:t>Тренажеры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57B3EB-4877-3307-41A0-9EF09BDEE5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64" y="0"/>
            <a:ext cx="7513984" cy="4226616"/>
          </a:xfrm>
          <a:prstGeom prst="rect">
            <a:avLst/>
          </a:prstGeom>
        </p:spPr>
      </p:pic>
      <p:pic>
        <p:nvPicPr>
          <p:cNvPr id="3074" name="Picture 2" descr="C:\Users\Лариса\Desktop\Screensh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93585"/>
            <a:ext cx="2873958" cy="245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12360" y="764704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Хвост</a:t>
            </a:r>
          </a:p>
        </p:txBody>
      </p:sp>
      <p:pic>
        <p:nvPicPr>
          <p:cNvPr id="3075" name="Picture 3" descr="C:\Users\Лариса\Desktop\Screenshot_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559" y="1267688"/>
            <a:ext cx="2768583" cy="237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799689"/>
            <a:ext cx="3613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Тренажер двойных щелчков мыши</a:t>
            </a:r>
          </a:p>
        </p:txBody>
      </p:sp>
      <p:pic>
        <p:nvPicPr>
          <p:cNvPr id="3076" name="Picture 4" descr="C:\Users\Лариса\Desktop\Screenshot_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068427"/>
            <a:ext cx="3239169" cy="241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4632" y="3669100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Поймай меня</a:t>
            </a:r>
          </a:p>
        </p:txBody>
      </p:sp>
    </p:spTree>
    <p:extLst>
      <p:ext uri="{BB962C8B-B14F-4D97-AF65-F5344CB8AC3E}">
        <p14:creationId xmlns:p14="http://schemas.microsoft.com/office/powerpoint/2010/main" val="1616488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E225F3-6FBD-43A9-69E2-6850461ED9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32638" cy="44371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297" y="673634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Проект «Азбука интернета»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1851323"/>
            <a:ext cx="787355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 основе – программа обучения.</a:t>
            </a:r>
          </a:p>
          <a:p>
            <a:endParaRPr lang="ru-RU" sz="3200" dirty="0"/>
          </a:p>
          <a:p>
            <a:r>
              <a:rPr lang="ru-RU" sz="3200" dirty="0" smtClean="0"/>
              <a:t>Материалы урока для слушателей, </a:t>
            </a:r>
          </a:p>
          <a:p>
            <a:r>
              <a:rPr lang="ru-RU" sz="3200" dirty="0" smtClean="0"/>
              <a:t>чтобы не тратить время на запись под </a:t>
            </a:r>
            <a:r>
              <a:rPr lang="ru-RU" sz="3200" dirty="0" smtClean="0"/>
              <a:t>диктовку.</a:t>
            </a:r>
            <a:endParaRPr lang="ru-RU" sz="3200" dirty="0" smtClean="0"/>
          </a:p>
          <a:p>
            <a:endParaRPr lang="ru-RU" sz="3200" dirty="0" smtClean="0"/>
          </a:p>
          <a:p>
            <a:r>
              <a:rPr lang="ru-RU" sz="3200" dirty="0" smtClean="0"/>
              <a:t>Материалы для преподавателя:</a:t>
            </a:r>
          </a:p>
          <a:p>
            <a:r>
              <a:rPr lang="ru-RU" sz="3200" dirty="0" smtClean="0"/>
              <a:t>ход урока, презентации, короткие видео.</a:t>
            </a:r>
            <a:endParaRPr lang="ru-RU" sz="3200" dirty="0"/>
          </a:p>
        </p:txBody>
      </p:sp>
      <p:pic>
        <p:nvPicPr>
          <p:cNvPr id="2051" name="Picture 3" descr="C:\Users\lorali\AppData\Local\Microsoft\Windows\INetCache\IE\QF722U5W\np_book_992655_00000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lorali\AppData\Local\Microsoft\Windows\INetCache\IE\QF722U5W\np_book_992655_00000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97152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687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D08E64-102C-B370-2BBF-DFFD7B3844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84368" cy="443495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04625" y="312020"/>
            <a:ext cx="7956885" cy="3370761"/>
          </a:xfrm>
          <a:prstGeom prst="rect">
            <a:avLst/>
          </a:prstGeom>
        </p:spPr>
        <p:txBody>
          <a:bodyPr wrap="square" lIns="76802" tIns="38401" rIns="76802" bIns="38401">
            <a:spAutoFit/>
          </a:bodyPr>
          <a:lstStyle/>
          <a:p>
            <a:endParaRPr lang="ru-RU" sz="3400" b="1" dirty="0">
              <a:solidFill>
                <a:srgbClr val="0070C0"/>
              </a:solidFill>
            </a:endParaRPr>
          </a:p>
          <a:p>
            <a:r>
              <a:rPr lang="ru-RU" sz="2400" b="1" dirty="0">
                <a:solidFill>
                  <a:srgbClr val="0070C0"/>
                </a:solidFill>
              </a:rPr>
              <a:t>Азбука Интернета </a:t>
            </a:r>
            <a:r>
              <a:rPr lang="ru-RU" sz="2400" dirty="0"/>
              <a:t>– проект </a:t>
            </a:r>
            <a:r>
              <a:rPr lang="ru-RU" sz="2400" b="1" dirty="0">
                <a:solidFill>
                  <a:srgbClr val="0070C0"/>
                </a:solidFill>
              </a:rPr>
              <a:t>ПАО «Ростелеком» и </a:t>
            </a:r>
            <a:r>
              <a:rPr lang="ru-RU" sz="2400" b="1" dirty="0" smtClean="0">
                <a:solidFill>
                  <a:srgbClr val="0070C0"/>
                </a:solidFill>
              </a:rPr>
              <a:t>Социального </a:t>
            </a:r>
            <a:r>
              <a:rPr lang="ru-RU" sz="2400" b="1" dirty="0">
                <a:solidFill>
                  <a:srgbClr val="0070C0"/>
                </a:solidFill>
              </a:rPr>
              <a:t>фонда России.</a:t>
            </a:r>
            <a:r>
              <a:rPr lang="ru-RU" sz="2400" dirty="0"/>
              <a:t> </a:t>
            </a:r>
          </a:p>
          <a:p>
            <a:r>
              <a:rPr lang="ru-RU" sz="2400" b="1" dirty="0"/>
              <a:t>Программа обучения одобрена </a:t>
            </a:r>
            <a:r>
              <a:rPr lang="ru-RU" sz="2400" b="1" dirty="0">
                <a:solidFill>
                  <a:srgbClr val="0070C0"/>
                </a:solidFill>
              </a:rPr>
              <a:t>Министерством труда и социальной защиты РФ, </a:t>
            </a:r>
            <a:r>
              <a:rPr lang="ru-RU" sz="2400" b="1" dirty="0"/>
              <a:t>получил положительную рецензию </a:t>
            </a:r>
            <a:r>
              <a:rPr lang="ru-RU" sz="2400" b="1" dirty="0">
                <a:solidFill>
                  <a:srgbClr val="0070C0"/>
                </a:solidFill>
              </a:rPr>
              <a:t>Института информатизации образования РАО.</a:t>
            </a:r>
          </a:p>
          <a:p>
            <a:endParaRPr lang="ru-RU" sz="2400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87824" y="2996952"/>
            <a:ext cx="5784988" cy="3025731"/>
          </a:xfrm>
          <a:prstGeom prst="rect">
            <a:avLst/>
          </a:prstGeom>
        </p:spPr>
        <p:txBody>
          <a:bodyPr wrap="square" lIns="76802" tIns="38401" rIns="76802" bIns="38401">
            <a:spAutoFit/>
          </a:bodyPr>
          <a:lstStyle/>
          <a:p>
            <a:pPr algn="just">
              <a:lnSpc>
                <a:spcPct val="115000"/>
              </a:lnSpc>
              <a:spcAft>
                <a:spcPts val="840"/>
              </a:spcAft>
            </a:pP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с учетом возрастных геронтологических особенностей целевой аудитории. Учитывалось все: и цвет, и размер шрифта, и необходимость более частых повторов материала, и последовательность и выбор основных тем базового курса.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7170" y="2996952"/>
            <a:ext cx="2972405" cy="508439"/>
          </a:xfrm>
          <a:prstGeom prst="rect">
            <a:avLst/>
          </a:prstGeom>
          <a:noFill/>
        </p:spPr>
        <p:txBody>
          <a:bodyPr wrap="square" lIns="76802" tIns="38401" rIns="76802" bIns="38401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Разрабатывалась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410" y="32180"/>
            <a:ext cx="1630100" cy="864096"/>
          </a:xfrm>
          <a:prstGeom prst="rect">
            <a:avLst/>
          </a:prstGeom>
        </p:spPr>
      </p:pic>
      <p:pic>
        <p:nvPicPr>
          <p:cNvPr id="8195" name="Picture 3" descr="C:\Users\lorali\Downloads\subimg151853B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4" y="3682781"/>
            <a:ext cx="2822662" cy="282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196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77E779-0709-E3E9-A2E7-927334C7A7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3568" y="1916832"/>
            <a:ext cx="82809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В </a:t>
            </a:r>
            <a:r>
              <a:rPr lang="ru-RU" sz="3200" b="1" dirty="0" smtClean="0"/>
              <a:t>2020 году «Азбука Интернета» </a:t>
            </a:r>
            <a:r>
              <a:rPr lang="ru-RU" sz="3200" b="1" dirty="0"/>
              <a:t>стала победителем конкурса Всемирной встречи на высшем уровне по вопросам информационного общества (ВВУИО) ООН</a:t>
            </a:r>
            <a:r>
              <a:rPr lang="ru-RU" sz="3200" b="1" dirty="0" smtClean="0"/>
              <a:t>.</a:t>
            </a:r>
          </a:p>
          <a:p>
            <a:endParaRPr lang="ru-RU" sz="3200" b="1" dirty="0" smtClean="0"/>
          </a:p>
          <a:p>
            <a:r>
              <a:rPr lang="ru-RU" sz="3200" b="1" dirty="0" smtClean="0"/>
              <a:t>В 2023  </a:t>
            </a:r>
            <a:r>
              <a:rPr lang="ru-RU" sz="3200" b="1" dirty="0" smtClean="0"/>
              <a:t>- </a:t>
            </a:r>
            <a:r>
              <a:rPr lang="ru-RU" sz="3200" b="1" dirty="0"/>
              <a:t>ч</a:t>
            </a:r>
            <a:r>
              <a:rPr lang="ru-RU" sz="3200" b="1" dirty="0" smtClean="0"/>
              <a:t>емпионом </a:t>
            </a:r>
            <a:r>
              <a:rPr lang="ru-RU" sz="3200" b="1" dirty="0"/>
              <a:t>международного конкурса на Призы </a:t>
            </a:r>
            <a:r>
              <a:rPr lang="ru-RU" sz="3200" b="1" dirty="0" smtClean="0"/>
              <a:t>ВВУИО.</a:t>
            </a:r>
          </a:p>
          <a:p>
            <a:endParaRPr lang="ru-RU" sz="3200" b="1" dirty="0" smtClean="0"/>
          </a:p>
          <a:p>
            <a:r>
              <a:rPr lang="ru-RU" sz="3200" b="1" dirty="0" smtClean="0"/>
              <a:t>Проект представлен на саммите АТЭС.</a:t>
            </a:r>
            <a:endParaRPr lang="ru-RU" sz="3200" b="1" dirty="0"/>
          </a:p>
        </p:txBody>
      </p:sp>
      <p:pic>
        <p:nvPicPr>
          <p:cNvPr id="3074" name="Picture 2" descr="C:\Users\lorali\Desktop\0Z2hkoIma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1852"/>
            <a:ext cx="3024336" cy="17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768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7456CD-FCC6-0689-2CC2-E5374146ED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302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16632"/>
            <a:ext cx="3355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B0F0"/>
                </a:solidFill>
              </a:rPr>
              <a:t>азбукаинтернета.рф</a:t>
            </a:r>
          </a:p>
        </p:txBody>
      </p:sp>
      <p:pic>
        <p:nvPicPr>
          <p:cNvPr id="4099" name="Picture 3" descr="\\Mac\AllFiles\private\var\folders\xb\fwd9rt1j2nd9_cgg0bfxlmpc0000gn\T\06813D04-E37E-4D12-8575-AFCB08159729\Снимок экрана 2023-05-21 в 19.30.2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71841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002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7456CD-FCC6-0689-2CC2-E5374146ED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302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16632"/>
            <a:ext cx="3355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B0F0"/>
                </a:solidFill>
              </a:rPr>
              <a:t>азбукаинтернета.рф</a:t>
            </a:r>
          </a:p>
        </p:txBody>
      </p:sp>
      <p:pic>
        <p:nvPicPr>
          <p:cNvPr id="5123" name="Picture 3" descr="\\Mac\AllFiles\private\var\folders\xb\fwd9rt1j2nd9_cgg0bfxlmpc0000gn\T\93A99CE8-CE94-4789-9342-BF06BFEDD44A\Снимок экрана 2023-05-21 в 19.34.0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63"/>
          <a:stretch/>
        </p:blipFill>
        <p:spPr bwMode="auto">
          <a:xfrm>
            <a:off x="107504" y="908720"/>
            <a:ext cx="857070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323528" y="2492896"/>
            <a:ext cx="684076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760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7456CD-FCC6-0689-2CC2-E5374146ED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302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8104" y="5949280"/>
            <a:ext cx="3355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азбукаинтернета.рф</a:t>
            </a:r>
          </a:p>
        </p:txBody>
      </p:sp>
      <p:pic>
        <p:nvPicPr>
          <p:cNvPr id="6148" name="Picture 4" descr="\\Mac\AllFiles\private\var\folders\xb\fwd9rt1j2nd9_cgg0bfxlmpc0000gn\T\841ED026-2C7A-4EAA-BE51-EA569A8EE62E\Снимок экрана 2023-05-21 в 19.39.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05" y="260648"/>
            <a:ext cx="5184576" cy="319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\\Mac\AllFiles\private\var\folders\xb\fwd9rt1j2nd9_cgg0bfxlmpc0000gn\T\51781AC0-08CD-47A9-A367-D95FCE9EB453\Снимок экрана 2023-05-21 в 19.40.0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09" y="3579584"/>
            <a:ext cx="5092767" cy="285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65976" y="486617"/>
            <a:ext cx="368883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Материалы </a:t>
            </a:r>
          </a:p>
          <a:p>
            <a:r>
              <a:rPr lang="ru-RU" sz="3200" b="1" dirty="0"/>
              <a:t>р</a:t>
            </a:r>
            <a:r>
              <a:rPr lang="ru-RU" sz="3200" b="1" dirty="0" smtClean="0"/>
              <a:t>азделены: </a:t>
            </a:r>
          </a:p>
          <a:p>
            <a:r>
              <a:rPr lang="ru-RU" sz="3200" b="1" dirty="0" smtClean="0"/>
              <a:t>Базовый курс и </a:t>
            </a:r>
          </a:p>
          <a:p>
            <a:r>
              <a:rPr lang="ru-RU" sz="3200" b="1" dirty="0" smtClean="0"/>
              <a:t>Расширенный курс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567393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A3DE48-1F1A-FDEF-ECDF-9A6109417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7584" y="1196752"/>
            <a:ext cx="80648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При составлении программы учитываются:</a:t>
            </a:r>
          </a:p>
          <a:p>
            <a:r>
              <a:rPr lang="ru-RU" sz="3200" b="1" dirty="0" smtClean="0"/>
              <a:t>запросы слушателей и задачи по обучению.</a:t>
            </a:r>
          </a:p>
          <a:p>
            <a:endParaRPr lang="ru-RU" sz="3200" b="1" dirty="0" smtClean="0"/>
          </a:p>
          <a:p>
            <a:r>
              <a:rPr lang="ru-RU" sz="3200" b="1" dirty="0" smtClean="0"/>
              <a:t>На сайте </a:t>
            </a:r>
            <a:r>
              <a:rPr lang="en-US" sz="3200" b="1" dirty="0" smtClean="0"/>
              <a:t>azbukainterneta.ru </a:t>
            </a:r>
          </a:p>
          <a:p>
            <a:r>
              <a:rPr lang="en-US" sz="3200" b="1" dirty="0" smtClean="0"/>
              <a:t>13 </a:t>
            </a:r>
            <a:r>
              <a:rPr lang="ru-RU" sz="3200" b="1" dirty="0" smtClean="0"/>
              <a:t>программ обучения (базовый курс и курсы для продвинутых пользователей)</a:t>
            </a:r>
          </a:p>
          <a:p>
            <a:endParaRPr lang="ru-RU" sz="3200" b="1" dirty="0" smtClean="0"/>
          </a:p>
          <a:p>
            <a:r>
              <a:rPr lang="ru-RU" sz="3200" b="1" dirty="0" smtClean="0"/>
              <a:t>Можно полностью использовать </a:t>
            </a:r>
          </a:p>
          <a:p>
            <a:r>
              <a:rPr lang="ru-RU" sz="3200" b="1" dirty="0" smtClean="0"/>
              <a:t>или брать за основу!</a:t>
            </a:r>
          </a:p>
        </p:txBody>
      </p:sp>
      <p:pic>
        <p:nvPicPr>
          <p:cNvPr id="7171" name="Picture 3" descr="C:\Users\lorali\Downloads\398-3980071_classroom-icon-png-blue-clipart-classroom-teacher-computer-classroom-icon-png-blu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576" y="4798655"/>
            <a:ext cx="1844824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269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589121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09"/>
            <a:ext cx="12985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4EE24A-1BE2-2F33-7418-44861EAFF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24128" cy="32198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3425" y="127827"/>
            <a:ext cx="75021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Базовый курс программы «Азбука Интернета»</a:t>
            </a:r>
          </a:p>
          <a:p>
            <a:pPr algn="ctr"/>
            <a:r>
              <a:rPr lang="ru-RU" sz="2800" b="1" dirty="0"/>
              <a:t> </a:t>
            </a:r>
            <a:r>
              <a:rPr lang="ru-RU" sz="2800" b="1" dirty="0" smtClean="0"/>
              <a:t>«СТАНДАРТ»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925672"/>
            <a:ext cx="792876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Глава 1. Устройство компьютера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2. Файлы и папки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3. Работа с текстом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4. Работа в интернете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5. Поиск информации в интернете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6. Безопасная работа в сети Интернет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7. Электронная почта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8. Портал государственных услуг </a:t>
            </a:r>
            <a:r>
              <a:rPr lang="ru-RU" sz="2000" b="1" dirty="0" err="1">
                <a:solidFill>
                  <a:srgbClr val="0070C0"/>
                </a:solidFill>
              </a:rPr>
              <a:t>GOSUSLUGI.RU</a:t>
            </a:r>
            <a:endParaRPr lang="ru-RU" sz="2000" b="1" dirty="0">
              <a:solidFill>
                <a:srgbClr val="0070C0"/>
              </a:solidFill>
            </a:endParaRPr>
          </a:p>
          <a:p>
            <a:r>
              <a:rPr lang="ru-RU" sz="2000" b="1" dirty="0">
                <a:solidFill>
                  <a:srgbClr val="0070C0"/>
                </a:solidFill>
              </a:rPr>
              <a:t>Глава 9. Сайты федеральных органов власти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10. Сайт </a:t>
            </a:r>
            <a:r>
              <a:rPr lang="ru-RU" sz="2000" b="1" dirty="0" smtClean="0">
                <a:solidFill>
                  <a:srgbClr val="0070C0"/>
                </a:solidFill>
              </a:rPr>
              <a:t>Социального фонда </a:t>
            </a:r>
            <a:r>
              <a:rPr lang="ru-RU" sz="2000" b="1" dirty="0">
                <a:solidFill>
                  <a:srgbClr val="0070C0"/>
                </a:solidFill>
              </a:rPr>
              <a:t>России – pfrf.ru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11. Полезные сервисы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12. Социальные сервисы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13. Видеообщение в сети Интернет: 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14. Поиск работы через интернет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5339651"/>
            <a:ext cx="8786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Слушатель умеет  делать записи на компьютере, сохранять и систематизировать нужную информацию, работать в безопасном режиме  в интернете, делать запросы, находить нужную информацию, пользоваться различными социальными онлайн сервисами.</a:t>
            </a:r>
          </a:p>
        </p:txBody>
      </p:sp>
    </p:spTree>
    <p:extLst>
      <p:ext uri="{BB962C8B-B14F-4D97-AF65-F5344CB8AC3E}">
        <p14:creationId xmlns:p14="http://schemas.microsoft.com/office/powerpoint/2010/main" val="2873463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589121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09"/>
            <a:ext cx="12985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4EE24A-1BE2-2F33-7418-44861EAFF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24128" cy="32198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3425" y="127827"/>
            <a:ext cx="75021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Базовый курс программы «Азбука Интернета»</a:t>
            </a:r>
          </a:p>
          <a:p>
            <a:pPr algn="ctr"/>
            <a:r>
              <a:rPr lang="ru-RU" sz="2800" b="1" dirty="0"/>
              <a:t> </a:t>
            </a:r>
            <a:r>
              <a:rPr lang="ru-RU" sz="2800" b="1" dirty="0" smtClean="0"/>
              <a:t>«СТАНДАРТ»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925672"/>
            <a:ext cx="792876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Глава 1. Устройство компьютера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2. Файлы и папки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3. Работа с текстом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4. Работа в интернете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5. Поиск информации в интернете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6. Безопасная работа в сети Интернет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7. Электронная почта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8. Портал государственных услуг </a:t>
            </a:r>
            <a:r>
              <a:rPr lang="ru-RU" sz="2000" b="1" dirty="0" err="1">
                <a:solidFill>
                  <a:srgbClr val="0070C0"/>
                </a:solidFill>
              </a:rPr>
              <a:t>GOSUSLUGI.RU</a:t>
            </a:r>
            <a:endParaRPr lang="ru-RU" sz="2000" b="1" dirty="0">
              <a:solidFill>
                <a:srgbClr val="0070C0"/>
              </a:solidFill>
            </a:endParaRPr>
          </a:p>
          <a:p>
            <a:r>
              <a:rPr lang="ru-RU" sz="2000" b="1" dirty="0">
                <a:solidFill>
                  <a:srgbClr val="0070C0"/>
                </a:solidFill>
              </a:rPr>
              <a:t>Глава 9. Сайты федеральных органов власти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10. Сайт </a:t>
            </a:r>
            <a:r>
              <a:rPr lang="ru-RU" sz="2000" b="1" dirty="0" smtClean="0">
                <a:solidFill>
                  <a:srgbClr val="0070C0"/>
                </a:solidFill>
              </a:rPr>
              <a:t>Социального фонда </a:t>
            </a:r>
            <a:r>
              <a:rPr lang="ru-RU" sz="2000" b="1" dirty="0">
                <a:solidFill>
                  <a:srgbClr val="0070C0"/>
                </a:solidFill>
              </a:rPr>
              <a:t>России – pfrf.ru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11. Полезные сервисы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12. Социальные сервисы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13. Видеообщение в сети Интернет: 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14. Поиск работы через интернет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678" y="5345302"/>
            <a:ext cx="9125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Есть материалы: на  </a:t>
            </a:r>
            <a:r>
              <a:rPr lang="en-US" sz="3600" b="1" dirty="0" smtClean="0"/>
              <a:t>Windows 7, Windows 10, </a:t>
            </a:r>
            <a:r>
              <a:rPr lang="ru-RU" sz="3600" b="1" dirty="0" smtClean="0"/>
              <a:t>ОС «Альт»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12108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Лариса\Desktop\Screenshot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9" t="24625" r="3494" b="20513"/>
          <a:stretch/>
        </p:blipFill>
        <p:spPr bwMode="auto">
          <a:xfrm>
            <a:off x="179512" y="105289"/>
            <a:ext cx="1296140" cy="7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E38A22C-E97D-05D3-1CFE-C8AF4A41C0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" y="1"/>
            <a:ext cx="7455971" cy="4193984"/>
          </a:xfrm>
          <a:prstGeom prst="rect">
            <a:avLst/>
          </a:prstGeom>
        </p:spPr>
      </p:pic>
      <p:pic>
        <p:nvPicPr>
          <p:cNvPr id="1026" name="Picture 2" descr="\\Mac\AllFiles\private\var\folders\xb\fwd9rt1j2nd9_cgg0bfxlmpc0000gn\T\BDFCFC2D-816E-4222-ACF4-56399FCCDADA\Снимок экрана 2022-12-04 в 18.46.1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8" t="1440" b="-1"/>
          <a:stretch/>
        </p:blipFill>
        <p:spPr bwMode="auto">
          <a:xfrm>
            <a:off x="1115616" y="836712"/>
            <a:ext cx="7343775" cy="481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1639" y="6021288"/>
            <a:ext cx="4345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vk.com/</a:t>
            </a:r>
            <a:r>
              <a:rPr lang="en-US" sz="3200" b="1" dirty="0" err="1" smtClean="0">
                <a:solidFill>
                  <a:srgbClr val="00B0F0"/>
                </a:solidFill>
              </a:rPr>
              <a:t>azbukainterneta</a:t>
            </a:r>
            <a:endParaRPr lang="ru-RU" sz="3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56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589121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09"/>
            <a:ext cx="12985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437C94-FE50-D8FD-F9D0-83EE1F4246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29"/>
            <a:ext cx="6498405" cy="36553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3425" y="260648"/>
            <a:ext cx="75021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Базовый курс программы «Азбука Интернета»</a:t>
            </a:r>
          </a:p>
          <a:p>
            <a:pPr algn="ctr"/>
            <a:r>
              <a:rPr lang="ru-RU" sz="2800" b="1" dirty="0"/>
              <a:t> «СТАНДАРТ»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268760"/>
            <a:ext cx="23042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14 уроков по 2 часа</a:t>
            </a:r>
          </a:p>
          <a:p>
            <a:r>
              <a:rPr lang="ru-RU" b="1" dirty="0"/>
              <a:t>Всего: 28 часов</a:t>
            </a:r>
          </a:p>
          <a:p>
            <a:endParaRPr lang="ru-RU" b="1" dirty="0"/>
          </a:p>
          <a:p>
            <a:r>
              <a:rPr lang="ru-RU" b="1" dirty="0"/>
              <a:t>2 урока в неделю </a:t>
            </a:r>
          </a:p>
          <a:p>
            <a:endParaRPr lang="ru-RU" b="1" dirty="0"/>
          </a:p>
          <a:p>
            <a:r>
              <a:rPr lang="ru-RU" b="1" dirty="0"/>
              <a:t>Продолжительность:</a:t>
            </a:r>
          </a:p>
          <a:p>
            <a:r>
              <a:rPr lang="ru-RU" b="1" dirty="0"/>
              <a:t>7 недель </a:t>
            </a:r>
            <a:r>
              <a:rPr lang="ru-RU" b="1" dirty="0" smtClean="0"/>
              <a:t>(1 </a:t>
            </a:r>
            <a:r>
              <a:rPr lang="ru-RU" b="1" dirty="0"/>
              <a:t>месяц и три недели)</a:t>
            </a:r>
          </a:p>
          <a:p>
            <a:r>
              <a:rPr lang="ru-RU" b="1" dirty="0"/>
              <a:t> </a:t>
            </a:r>
          </a:p>
        </p:txBody>
      </p:sp>
      <p:pic>
        <p:nvPicPr>
          <p:cNvPr id="2050" name="Picture 2" descr="C:\Users\Лариса\Desktop\Screenshot_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7" r="8654"/>
          <a:stretch/>
        </p:blipFill>
        <p:spPr bwMode="auto">
          <a:xfrm>
            <a:off x="2411760" y="1280066"/>
            <a:ext cx="6481617" cy="474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827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51520" y="274638"/>
            <a:ext cx="7978080" cy="589121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09"/>
            <a:ext cx="12985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63425" y="260648"/>
            <a:ext cx="75021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Базовый курс программы «Азбука Интернета»</a:t>
            </a:r>
          </a:p>
          <a:p>
            <a:pPr algn="ctr"/>
            <a:r>
              <a:rPr lang="ru-RU" sz="2800" b="1" dirty="0"/>
              <a:t> «</a:t>
            </a:r>
            <a:r>
              <a:rPr lang="ru-RU" sz="2800" b="1" dirty="0" err="1"/>
              <a:t>ЛАЙТ</a:t>
            </a:r>
            <a:r>
              <a:rPr lang="ru-RU" sz="2800" b="1" dirty="0"/>
              <a:t>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B7BCFC-2A38-3588-93CB-2168DB4B01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99591" y="1556792"/>
            <a:ext cx="806601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Глава 1. Устройство компьютера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2. Файлы и папки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3. Работа с текстом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4. Работа в интернете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5. Поиск информации в интернете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6. Безопасная работа в сети Интернет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7. Электронная почта</a:t>
            </a:r>
          </a:p>
        </p:txBody>
      </p:sp>
      <p:sp>
        <p:nvSpPr>
          <p:cNvPr id="6" name="Арка 5"/>
          <p:cNvSpPr/>
          <p:nvPr/>
        </p:nvSpPr>
        <p:spPr>
          <a:xfrm rot="16200000">
            <a:off x="517706" y="3124338"/>
            <a:ext cx="761253" cy="856185"/>
          </a:xfrm>
          <a:prstGeom prst="blockArc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42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51520" y="274638"/>
            <a:ext cx="7978080" cy="589121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09"/>
            <a:ext cx="12985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63425" y="260648"/>
            <a:ext cx="75021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Базовый курс программы «Азбука Интернета»</a:t>
            </a:r>
          </a:p>
          <a:p>
            <a:pPr algn="ctr"/>
            <a:r>
              <a:rPr lang="ru-RU" sz="2800" b="1" dirty="0"/>
              <a:t> «</a:t>
            </a:r>
            <a:r>
              <a:rPr lang="ru-RU" sz="2800" b="1" dirty="0" err="1"/>
              <a:t>ЛАЙТ</a:t>
            </a:r>
            <a:r>
              <a:rPr lang="ru-RU" sz="2800" b="1" dirty="0"/>
              <a:t>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F44D26-0BE2-9844-2D07-3E679A9156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99591" y="1556792"/>
            <a:ext cx="806601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Глава 1. Устройство компьютера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2. Файлы и папки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3. Работа с текстом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4. Работа в интернете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5. Поиск информации в интернете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6. Безопасная работа в сети Интернет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7. Электронная почта</a:t>
            </a:r>
          </a:p>
        </p:txBody>
      </p:sp>
      <p:sp>
        <p:nvSpPr>
          <p:cNvPr id="6" name="Арка 5"/>
          <p:cNvSpPr/>
          <p:nvPr/>
        </p:nvSpPr>
        <p:spPr>
          <a:xfrm rot="16200000">
            <a:off x="517706" y="3124338"/>
            <a:ext cx="761253" cy="856185"/>
          </a:xfrm>
          <a:prstGeom prst="blockArc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39" y="2204864"/>
            <a:ext cx="45720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32" y="5096931"/>
            <a:ext cx="9382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23863" y="5272654"/>
            <a:ext cx="75813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Глава 8 Портал государственных услуг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10 Сайт Пенсионного фонда России</a:t>
            </a:r>
          </a:p>
        </p:txBody>
      </p:sp>
    </p:spTree>
    <p:extLst>
      <p:ext uri="{BB962C8B-B14F-4D97-AF65-F5344CB8AC3E}">
        <p14:creationId xmlns:p14="http://schemas.microsoft.com/office/powerpoint/2010/main" val="2872908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EE7060-28BD-5ED7-EFE4-E39037A2FA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8" y="1700808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6669" y="97468"/>
            <a:ext cx="4732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Модули расширенного курса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512" y="499989"/>
            <a:ext cx="855881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400" b="1" dirty="0"/>
              <a:t>Работа </a:t>
            </a:r>
            <a:r>
              <a:rPr lang="ru-RU" sz="2400" b="1" dirty="0" smtClean="0"/>
              <a:t>с большими </a:t>
            </a:r>
            <a:r>
              <a:rPr lang="ru-RU" sz="2400" b="1" dirty="0"/>
              <a:t>объемами информации (хранение, сжатие, облачные хранилища).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/>
              <a:t>Региональные интернет сервисы на примере Нижегородской </a:t>
            </a:r>
            <a:r>
              <a:rPr lang="ru-RU" sz="2400" b="1" dirty="0" smtClean="0"/>
              <a:t>области.</a:t>
            </a:r>
            <a:endParaRPr lang="ru-RU" sz="2400" b="1" dirty="0"/>
          </a:p>
          <a:p>
            <a:pPr marL="342900" indent="-342900">
              <a:buFont typeface="+mj-lt"/>
              <a:buAutoNum type="arabicPeriod"/>
            </a:pPr>
            <a:r>
              <a:rPr lang="ru-RU" sz="2400" b="1" dirty="0"/>
              <a:t>Работа в </a:t>
            </a:r>
            <a:r>
              <a:rPr lang="ru-RU" sz="2400" b="1" dirty="0" err="1"/>
              <a:t>соцсетях</a:t>
            </a:r>
            <a:r>
              <a:rPr lang="ru-RU" sz="2400" b="1" dirty="0"/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/>
              <a:t>Финансовые расчеты в сети </a:t>
            </a:r>
            <a:r>
              <a:rPr lang="ru-RU" sz="2400" b="1" dirty="0" smtClean="0"/>
              <a:t>интернет.</a:t>
            </a:r>
            <a:endParaRPr lang="ru-RU" sz="2400" b="1" dirty="0"/>
          </a:p>
          <a:p>
            <a:pPr marL="342900" indent="-342900">
              <a:buFont typeface="+mj-lt"/>
              <a:buAutoNum type="arabicPeriod"/>
            </a:pPr>
            <a:r>
              <a:rPr lang="ru-RU" sz="2400" b="1" dirty="0"/>
              <a:t>Поиск работы, составление резюме, основы работы в </a:t>
            </a:r>
            <a:r>
              <a:rPr lang="en-US" sz="2400" b="1" dirty="0" err="1"/>
              <a:t>Ecxel</a:t>
            </a:r>
            <a:r>
              <a:rPr lang="ru-RU" sz="2400" b="1" dirty="0"/>
              <a:t>, в </a:t>
            </a:r>
            <a:r>
              <a:rPr lang="en-US" sz="2400" b="1" dirty="0"/>
              <a:t>Power Point</a:t>
            </a:r>
            <a:r>
              <a:rPr lang="ru-RU" sz="2400" b="1" dirty="0"/>
              <a:t>, в редакторе изображений.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/>
              <a:t>Основы работы на планшетном компьютере.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/>
              <a:t>Работа в программах видеообщения. Разбираем </a:t>
            </a:r>
            <a:r>
              <a:rPr lang="en-US" sz="2400" b="1" dirty="0"/>
              <a:t> C</a:t>
            </a:r>
            <a:r>
              <a:rPr lang="ru-RU" sz="2400" b="1" dirty="0" err="1"/>
              <a:t>кайп</a:t>
            </a:r>
            <a:r>
              <a:rPr lang="ru-RU" sz="2400" b="1" dirty="0"/>
              <a:t> на планшете, смартфоне, Вайбер, Вотсап.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/>
              <a:t>Работа с мобильными </a:t>
            </a:r>
            <a:r>
              <a:rPr lang="ru-RU" sz="2400" b="1" dirty="0" smtClean="0"/>
              <a:t>приложениями.</a:t>
            </a:r>
            <a:endParaRPr lang="ru-RU" sz="2400" b="1" dirty="0"/>
          </a:p>
          <a:p>
            <a:pPr marL="342900" indent="-342900">
              <a:buFont typeface="+mj-lt"/>
              <a:buAutoNum type="arabicPeriod"/>
            </a:pPr>
            <a:r>
              <a:rPr lang="ru-RU" sz="2400" b="1" dirty="0"/>
              <a:t>Организация путешествий через интернет.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/>
              <a:t> </a:t>
            </a:r>
            <a:r>
              <a:rPr lang="ru-RU" sz="2400" b="1" dirty="0" err="1" smtClean="0"/>
              <a:t>Кибербезопасность</a:t>
            </a:r>
            <a:r>
              <a:rPr lang="ru-RU" sz="2400" b="1" dirty="0" smtClean="0"/>
              <a:t>.</a:t>
            </a:r>
            <a:endParaRPr lang="ru-RU" sz="2400" b="1" dirty="0"/>
          </a:p>
          <a:p>
            <a:pPr marL="342900" indent="-342900">
              <a:buFont typeface="+mj-lt"/>
              <a:buAutoNum type="arabicPeriod"/>
            </a:pPr>
            <a:r>
              <a:rPr lang="ru-RU" sz="2400" b="1" dirty="0"/>
              <a:t> Онлайн-сервисы государственных органов власти и </a:t>
            </a:r>
            <a:r>
              <a:rPr lang="ru-RU" sz="2400" b="1" dirty="0" smtClean="0"/>
              <a:t>ведомств.</a:t>
            </a:r>
            <a:endParaRPr lang="ru-RU" sz="2400" b="1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2400" b="1" dirty="0" smtClean="0"/>
              <a:t>Основы работы на </a:t>
            </a:r>
            <a:r>
              <a:rPr lang="ru-RU" sz="2400" b="1" dirty="0" smtClean="0"/>
              <a:t>смартфоне.</a:t>
            </a:r>
            <a:endParaRPr lang="ru-RU" sz="2400" b="1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F5E7600-5CC0-B753-8005-38EA6AECE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09" y="24087"/>
            <a:ext cx="799391" cy="487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6798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Mac\AllFiles\private\var\folders\xb\fwd9rt1j2nd9_cgg0bfxlmpc0000gn\T\972F8852-33EA-4A4F-9EEB-C0831E43B2EE\Снимок экрана 2022-12-04 в 19.54.4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0" y="332656"/>
            <a:ext cx="4677681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Mac\AllFiles\private\var\folders\xb\fwd9rt1j2nd9_cgg0bfxlmpc0000gn\T\DE630109-8E8A-4DCC-BD9F-F2BB4BF877B2\Снимок экрана 2022-12-04 в 19.55.2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6665"/>
            <a:ext cx="48858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5" y="2"/>
            <a:ext cx="6048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МОДУЛЬ 12 Основы работы на смартфоне</a:t>
            </a:r>
            <a:endParaRPr lang="ru-RU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8530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128528"/>
            <a:ext cx="9036496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Варианты  формирования программы под запросы:</a:t>
            </a:r>
          </a:p>
          <a:p>
            <a:endParaRPr lang="ru-RU" dirty="0" smtClean="0"/>
          </a:p>
          <a:p>
            <a:r>
              <a:rPr lang="ru-RU" sz="2000" b="1" dirty="0" smtClean="0"/>
              <a:t>Работа на смартфоне с акцентом на </a:t>
            </a:r>
            <a:r>
              <a:rPr lang="ru-RU" sz="2000" b="1" dirty="0" err="1" smtClean="0"/>
              <a:t>видеообщение</a:t>
            </a:r>
            <a:endParaRPr lang="ru-RU" sz="2000" b="1" dirty="0" smtClean="0"/>
          </a:p>
          <a:p>
            <a:r>
              <a:rPr lang="ru-RU" sz="2400" dirty="0" smtClean="0"/>
              <a:t>За основу </a:t>
            </a:r>
          </a:p>
          <a:p>
            <a:r>
              <a:rPr lang="ru-RU" sz="2400" dirty="0" smtClean="0"/>
              <a:t>модуль 12 «Основы работы на смартфоне»  + глава 5 «</a:t>
            </a:r>
            <a:r>
              <a:rPr lang="ru-RU" sz="2400" dirty="0" err="1" smtClean="0"/>
              <a:t>Вайбер</a:t>
            </a:r>
            <a:r>
              <a:rPr lang="ru-RU" sz="2400" dirty="0" smtClean="0"/>
              <a:t>» модуля 7 «</a:t>
            </a:r>
            <a:r>
              <a:rPr lang="ru-RU" sz="2400" dirty="0" err="1" smtClean="0"/>
              <a:t>Видеообщение</a:t>
            </a:r>
            <a:r>
              <a:rPr lang="ru-RU" sz="2400" dirty="0" smtClean="0"/>
              <a:t>»</a:t>
            </a:r>
          </a:p>
          <a:p>
            <a:endParaRPr lang="ru-RU" dirty="0"/>
          </a:p>
          <a:p>
            <a:r>
              <a:rPr lang="ru-RU" sz="2000" b="1" dirty="0" smtClean="0"/>
              <a:t>Работа в социальных сетях с акцентом на работу с выносными устройствами </a:t>
            </a:r>
          </a:p>
          <a:p>
            <a:r>
              <a:rPr lang="ru-RU" sz="2000" b="1" dirty="0"/>
              <a:t>х</a:t>
            </a:r>
            <a:r>
              <a:rPr lang="ru-RU" sz="2000" b="1" dirty="0" smtClean="0"/>
              <a:t>ранения информации. </a:t>
            </a:r>
          </a:p>
          <a:p>
            <a:r>
              <a:rPr lang="ru-RU" sz="2400" dirty="0" smtClean="0"/>
              <a:t>За основу </a:t>
            </a:r>
          </a:p>
          <a:p>
            <a:r>
              <a:rPr lang="ru-RU" sz="2400" dirty="0" smtClean="0"/>
              <a:t>Модуль 3 «Социальные сети» +  глава 3 «Работа </a:t>
            </a:r>
            <a:r>
              <a:rPr lang="ru-RU" sz="2400" dirty="0"/>
              <a:t>с </a:t>
            </a:r>
            <a:r>
              <a:rPr lang="ru-RU" sz="2400" dirty="0" err="1"/>
              <a:t>флешкой</a:t>
            </a:r>
            <a:r>
              <a:rPr lang="ru-RU" sz="2400" dirty="0"/>
              <a:t> и переносным жестким </a:t>
            </a:r>
            <a:r>
              <a:rPr lang="ru-RU" sz="2400" dirty="0" smtClean="0"/>
              <a:t>диском»</a:t>
            </a:r>
          </a:p>
          <a:p>
            <a:endParaRPr lang="ru-RU" sz="2400" dirty="0"/>
          </a:p>
          <a:p>
            <a:r>
              <a:rPr lang="ru-RU" sz="2000" b="1" dirty="0" smtClean="0"/>
              <a:t>Работа с социальными </a:t>
            </a:r>
          </a:p>
          <a:p>
            <a:r>
              <a:rPr lang="ru-RU" sz="2000" b="1" dirty="0" smtClean="0"/>
              <a:t>сервисами на сайтах </a:t>
            </a:r>
          </a:p>
          <a:p>
            <a:r>
              <a:rPr lang="ru-RU" sz="2000" b="1" dirty="0" smtClean="0"/>
              <a:t>государственных органов власти</a:t>
            </a:r>
          </a:p>
          <a:p>
            <a:r>
              <a:rPr lang="ru-RU" sz="2400" dirty="0" smtClean="0"/>
              <a:t>Материалы модуля 11 </a:t>
            </a:r>
          </a:p>
          <a:p>
            <a:r>
              <a:rPr lang="ru-RU" sz="2400" dirty="0" smtClean="0"/>
              <a:t>«</a:t>
            </a:r>
            <a:r>
              <a:rPr lang="ru-RU" sz="2400" dirty="0"/>
              <a:t>Онлайн-сервисы </a:t>
            </a:r>
            <a:endParaRPr lang="ru-RU" sz="2400" dirty="0" smtClean="0"/>
          </a:p>
          <a:p>
            <a:r>
              <a:rPr lang="ru-RU" sz="2400" dirty="0" smtClean="0"/>
              <a:t>государственных </a:t>
            </a:r>
            <a:r>
              <a:rPr lang="ru-RU" sz="2400" dirty="0"/>
              <a:t>органов власти </a:t>
            </a:r>
            <a:endParaRPr lang="ru-RU" sz="2400" dirty="0" smtClean="0"/>
          </a:p>
          <a:p>
            <a:r>
              <a:rPr lang="ru-RU" sz="2400" dirty="0" smtClean="0"/>
              <a:t>и </a:t>
            </a:r>
            <a:r>
              <a:rPr lang="ru-RU" sz="2400" dirty="0"/>
              <a:t>ведомств</a:t>
            </a:r>
          </a:p>
        </p:txBody>
      </p:sp>
      <p:pic>
        <p:nvPicPr>
          <p:cNvPr id="9218" name="Picture 2" descr="Y:\Desktop\Снимок экрана 2023-05-22 в 11.50.2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"/>
          <a:stretch/>
        </p:blipFill>
        <p:spPr bwMode="auto">
          <a:xfrm>
            <a:off x="4290400" y="4165426"/>
            <a:ext cx="4530073" cy="24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738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26E658-60AF-8122-125C-4380ED4EA5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pic>
        <p:nvPicPr>
          <p:cNvPr id="3074" name="Picture 2" descr="C:\Users\Лариса\Desktop\Screensh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44" y="980728"/>
            <a:ext cx="8831509" cy="536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923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Лариса\Desktop\Screenshot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9" t="24625" r="21380" b="20513"/>
          <a:stretch/>
        </p:blipFill>
        <p:spPr bwMode="auto">
          <a:xfrm>
            <a:off x="179512" y="105289"/>
            <a:ext cx="530702" cy="7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6F3EF8-3843-3632-96DC-66098D176B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4098" name="Picture 2" descr="C:\Users\Лариса\Desktop\Screenshot_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1" y="105290"/>
            <a:ext cx="7166429" cy="638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609558" y="188640"/>
            <a:ext cx="1296144" cy="46607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483768" y="571366"/>
            <a:ext cx="1512168" cy="48137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85096"/>
            <a:ext cx="2502586" cy="48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218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72B195-5040-3E01-C3E7-692597CE77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6146" name="Picture 2" descr="C:\Users\Лариса\Desktop\Screenshot_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4"/>
          <a:stretch/>
        </p:blipFill>
        <p:spPr bwMode="auto">
          <a:xfrm>
            <a:off x="169270" y="332656"/>
            <a:ext cx="8805459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283968" y="2780928"/>
            <a:ext cx="0" cy="72008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1846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77E779-0709-E3E9-A2E7-927334C7A7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242" name="Picture 2" descr="Y:\Desktop\Снимок экрана 2023-05-22 в 11.59.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04864"/>
            <a:ext cx="394443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\\Mac\AllFiles\private\var\folders\xb\fwd9rt1j2nd9_cgg0bfxlmpc0000gn\T\2ABC0EA2-95A2-4618-B550-B2B69AC8709B\Снимок экрана 2023-05-22 в 12.01.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26" y="764704"/>
            <a:ext cx="4939230" cy="465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467544" y="4221088"/>
            <a:ext cx="4176464" cy="648072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4644008" y="4005064"/>
            <a:ext cx="432048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482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7429F0-E4F7-65E8-7EC8-944AB6A5AC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1" t="6729" r="24329" b="10131"/>
          <a:stretch/>
        </p:blipFill>
        <p:spPr>
          <a:xfrm>
            <a:off x="-90264" y="-9627"/>
            <a:ext cx="9324528" cy="68676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332656"/>
            <a:ext cx="806489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Обучение компьютерной грамотности. Форматы оказания услуги:</a:t>
            </a:r>
          </a:p>
          <a:p>
            <a:endParaRPr lang="ru-RU" sz="2400" b="1" dirty="0"/>
          </a:p>
          <a:p>
            <a:r>
              <a:rPr lang="ru-RU" sz="2600" b="1" dirty="0" smtClean="0"/>
              <a:t>Социальная услуга</a:t>
            </a:r>
          </a:p>
          <a:p>
            <a:r>
              <a:rPr lang="ru-RU" sz="2600" b="1" dirty="0" smtClean="0"/>
              <a:t>Информационно-консультационная услуга</a:t>
            </a:r>
          </a:p>
          <a:p>
            <a:r>
              <a:rPr lang="ru-RU" sz="2600" dirty="0" smtClean="0"/>
              <a:t>Учреждению не нужна образовательная лицензия. Обучение проводят сотрудники, которые не являются преподавателями.</a:t>
            </a:r>
          </a:p>
          <a:p>
            <a:endParaRPr lang="ru-RU" sz="2600" b="1" dirty="0" smtClean="0"/>
          </a:p>
          <a:p>
            <a:r>
              <a:rPr lang="ru-RU" sz="2600" b="1" dirty="0" smtClean="0"/>
              <a:t>Услуга дополнительного образования</a:t>
            </a:r>
          </a:p>
          <a:p>
            <a:r>
              <a:rPr lang="ru-RU" sz="2600" dirty="0" smtClean="0"/>
              <a:t>Учреждение имеет образовательную лицензию</a:t>
            </a:r>
          </a:p>
          <a:p>
            <a:r>
              <a:rPr lang="ru-RU" sz="2600" dirty="0" smtClean="0"/>
              <a:t>Преподаватели имеют определенную квалификацию, которую подтверждают (аттестация)</a:t>
            </a:r>
          </a:p>
        </p:txBody>
      </p:sp>
    </p:spTree>
    <p:extLst>
      <p:ext uri="{BB962C8B-B14F-4D97-AF65-F5344CB8AC3E}">
        <p14:creationId xmlns:p14="http://schemas.microsoft.com/office/powerpoint/2010/main" val="20312801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2985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9024" y="2708920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400" b="1" dirty="0"/>
              <a:t>текст урока (раздел </a:t>
            </a:r>
            <a:r>
              <a:rPr lang="ru-RU" sz="2400" b="1" dirty="0" smtClean="0"/>
              <a:t>«Преподавателю»)</a:t>
            </a:r>
            <a:endParaRPr lang="ru-RU" sz="24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/>
              <a:t>презентации (раздел </a:t>
            </a:r>
            <a:r>
              <a:rPr lang="ru-RU" sz="2400" b="1" dirty="0" smtClean="0"/>
              <a:t>«Преподавателю»)</a:t>
            </a:r>
            <a:endParaRPr lang="ru-RU" sz="24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/>
              <a:t>видео (раздел  </a:t>
            </a:r>
            <a:r>
              <a:rPr lang="ru-RU" sz="2400" b="1" dirty="0" smtClean="0"/>
              <a:t>«Полезная </a:t>
            </a:r>
            <a:r>
              <a:rPr lang="ru-RU" sz="2400" b="1" dirty="0"/>
              <a:t>информация – </a:t>
            </a:r>
            <a:r>
              <a:rPr lang="ru-RU" sz="2400" b="1" dirty="0" smtClean="0"/>
              <a:t>Видеоматериалы»)</a:t>
            </a:r>
            <a:endParaRPr lang="ru-RU" sz="24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/>
              <a:t>текст учебника для слушателей (раздел </a:t>
            </a:r>
            <a:r>
              <a:rPr lang="ru-RU" sz="2400" b="1" dirty="0" smtClean="0"/>
              <a:t>«Учебник»)</a:t>
            </a:r>
            <a:endParaRPr lang="ru-RU" sz="24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/>
              <a:t>контрольные вопросы к </a:t>
            </a:r>
            <a:r>
              <a:rPr lang="ru-RU" sz="2400" b="1" dirty="0" smtClean="0"/>
              <a:t>темам </a:t>
            </a:r>
            <a:endParaRPr lang="ru-RU" sz="24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/>
              <a:t>тесты</a:t>
            </a:r>
            <a:endParaRPr lang="ru-RU" sz="2400" b="1" dirty="0"/>
          </a:p>
        </p:txBody>
      </p:sp>
      <p:pic>
        <p:nvPicPr>
          <p:cNvPr id="4" name="Picture 2" descr="C:\Users\Лариса\Desktop\Screensh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221088"/>
            <a:ext cx="346771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40881" y="676594"/>
            <a:ext cx="7129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3399FF"/>
                </a:solidFill>
              </a:rPr>
              <a:t>Подготовка материалов к уроку для преподавателя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1700808"/>
            <a:ext cx="7867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Что можно взять с сайта проекта «Азбука интернета» </a:t>
            </a:r>
          </a:p>
          <a:p>
            <a:r>
              <a:rPr lang="ru-RU" sz="2400" b="1" dirty="0"/>
              <a:t>-</a:t>
            </a:r>
            <a:r>
              <a:rPr lang="en-US" sz="2400" b="1" dirty="0"/>
              <a:t> </a:t>
            </a:r>
            <a:r>
              <a:rPr lang="en-US" sz="2400" b="1" dirty="0" err="1"/>
              <a:t>azbukainterneta.ru</a:t>
            </a:r>
            <a:r>
              <a:rPr lang="ru-RU" sz="2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710699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38BFE1-A918-6263-BF38-4067D5444281}"/>
              </a:ext>
            </a:extLst>
          </p:cNvPr>
          <p:cNvSpPr txBox="1"/>
          <p:nvPr/>
        </p:nvSpPr>
        <p:spPr>
          <a:xfrm>
            <a:off x="314738" y="117752"/>
            <a:ext cx="82089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rgbClr val="333333"/>
                </a:solidFill>
                <a:effectLst/>
                <a:latin typeface="Rubik"/>
              </a:rPr>
              <a:t>Мессенджеры и соцсети: </a:t>
            </a:r>
            <a:r>
              <a:rPr lang="ru-RU" sz="2800" b="1" i="0" u="none" strike="noStrike" dirty="0">
                <a:effectLst/>
                <a:latin typeface="Rubik"/>
              </a:rPr>
              <a:t>«ВКонтакте» (VK)</a:t>
            </a:r>
            <a:r>
              <a:rPr lang="ru-RU" sz="2800" b="1" i="0" dirty="0">
                <a:solidFill>
                  <a:srgbClr val="333333"/>
                </a:solidFill>
                <a:effectLst/>
                <a:latin typeface="Rubik"/>
              </a:rPr>
              <a:t>, </a:t>
            </a:r>
            <a:r>
              <a:rPr lang="ru-RU" sz="2800" b="1" i="0" u="none" strike="noStrike" dirty="0">
                <a:effectLst/>
                <a:latin typeface="Rubik"/>
              </a:rPr>
              <a:t>«Одноклассники»</a:t>
            </a:r>
            <a:r>
              <a:rPr lang="ru-RU" sz="2800" b="1" i="0" dirty="0">
                <a:solidFill>
                  <a:srgbClr val="333333"/>
                </a:solidFill>
                <a:effectLst/>
                <a:latin typeface="Rubik"/>
              </a:rPr>
              <a:t>, </a:t>
            </a:r>
            <a:r>
              <a:rPr lang="ru-RU" sz="2800" b="1" i="0" u="none" strike="noStrike" dirty="0" err="1">
                <a:effectLst/>
                <a:latin typeface="Rubik"/>
              </a:rPr>
              <a:t>Yappy</a:t>
            </a:r>
            <a:r>
              <a:rPr lang="ru-RU" sz="2800" b="1" i="0" dirty="0">
                <a:solidFill>
                  <a:srgbClr val="333333"/>
                </a:solidFill>
                <a:effectLst/>
                <a:latin typeface="Rubik"/>
              </a:rPr>
              <a:t>, </a:t>
            </a:r>
            <a:r>
              <a:rPr lang="ru-RU" sz="2800" b="1" i="0" u="none" strike="noStrike" dirty="0" err="1">
                <a:effectLst/>
                <a:latin typeface="Rubik"/>
              </a:rPr>
              <a:t>Telegram</a:t>
            </a:r>
            <a:r>
              <a:rPr lang="ru-RU" sz="2800" b="1" i="0" dirty="0">
                <a:solidFill>
                  <a:srgbClr val="333333"/>
                </a:solidFill>
                <a:effectLst/>
                <a:latin typeface="Rubik"/>
              </a:rPr>
              <a:t>, </a:t>
            </a:r>
            <a:endParaRPr lang="ru-RU" sz="2800" b="1" i="0" dirty="0" smtClean="0">
              <a:solidFill>
                <a:srgbClr val="333333"/>
              </a:solidFill>
              <a:effectLst/>
              <a:latin typeface="Rubik"/>
            </a:endParaRPr>
          </a:p>
          <a:p>
            <a:r>
              <a:rPr lang="ru-RU" sz="2800" b="1" i="0" u="none" strike="noStrike" dirty="0" smtClean="0">
                <a:effectLst/>
                <a:latin typeface="Rubik"/>
              </a:rPr>
              <a:t>«</a:t>
            </a:r>
            <a:r>
              <a:rPr lang="ru-RU" sz="2800" b="1" i="0" u="none" strike="noStrike" dirty="0" err="1">
                <a:effectLst/>
                <a:latin typeface="Rubik"/>
              </a:rPr>
              <a:t>ТамТам</a:t>
            </a:r>
            <a:r>
              <a:rPr lang="ru-RU" sz="2800" b="1" i="0" u="none" strike="noStrike" dirty="0">
                <a:effectLst/>
                <a:latin typeface="Rubik"/>
              </a:rPr>
              <a:t>»</a:t>
            </a:r>
            <a:r>
              <a:rPr lang="ru-RU" sz="2800" b="1" i="0" dirty="0">
                <a:solidFill>
                  <a:srgbClr val="333333"/>
                </a:solidFill>
                <a:effectLst/>
                <a:latin typeface="Rubik"/>
              </a:rPr>
              <a:t>, </a:t>
            </a:r>
            <a:r>
              <a:rPr lang="ru-RU" sz="2800" b="1" i="0" u="none" strike="noStrike" dirty="0">
                <a:effectLst/>
                <a:latin typeface="Rubik"/>
              </a:rPr>
              <a:t>«ЯRUS»</a:t>
            </a:r>
            <a:r>
              <a:rPr lang="ru-RU" sz="2800" b="1" i="0" dirty="0">
                <a:solidFill>
                  <a:srgbClr val="333333"/>
                </a:solidFill>
                <a:effectLst/>
                <a:latin typeface="Rubik"/>
              </a:rPr>
              <a:t>, </a:t>
            </a:r>
            <a:r>
              <a:rPr lang="ru-RU" sz="2800" b="1" i="0" u="none" strike="noStrike" dirty="0" err="1">
                <a:effectLst/>
                <a:latin typeface="Rubik"/>
              </a:rPr>
              <a:t>TenChat</a:t>
            </a:r>
            <a:r>
              <a:rPr lang="ru-RU" sz="2800" b="1" i="0" dirty="0">
                <a:solidFill>
                  <a:srgbClr val="333333"/>
                </a:solidFill>
                <a:effectLst/>
                <a:latin typeface="Rubik"/>
              </a:rPr>
              <a:t>, </a:t>
            </a:r>
            <a:r>
              <a:rPr lang="ru-RU" sz="2800" b="1" dirty="0">
                <a:solidFill>
                  <a:srgbClr val="333333"/>
                </a:solidFill>
                <a:latin typeface="Rubik"/>
              </a:rPr>
              <a:t> </a:t>
            </a:r>
            <a:r>
              <a:rPr lang="ru-RU" sz="2800" b="1" dirty="0" smtClean="0">
                <a:solidFill>
                  <a:srgbClr val="333333"/>
                </a:solidFill>
                <a:latin typeface="Rubik"/>
              </a:rPr>
              <a:t>«</a:t>
            </a:r>
            <a:r>
              <a:rPr lang="ru-RU" sz="2800" b="1" i="0" dirty="0" smtClean="0">
                <a:solidFill>
                  <a:srgbClr val="333333"/>
                </a:solidFill>
                <a:effectLst/>
                <a:latin typeface="Rubik"/>
              </a:rPr>
              <a:t>Дзен», </a:t>
            </a:r>
            <a:r>
              <a:rPr lang="en-US" sz="2800" b="1" i="0" dirty="0" err="1" smtClean="0">
                <a:solidFill>
                  <a:srgbClr val="333333"/>
                </a:solidFill>
                <a:effectLst/>
                <a:latin typeface="Rubik"/>
              </a:rPr>
              <a:t>RuTube</a:t>
            </a:r>
            <a:endParaRPr lang="ru-RU" sz="2800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D050C45-F018-8A26-7A0F-790950C273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EB3048-7EA0-CC87-D4C3-3EDB231EEFFD}"/>
              </a:ext>
            </a:extLst>
          </p:cNvPr>
          <p:cNvSpPr txBox="1"/>
          <p:nvPr/>
        </p:nvSpPr>
        <p:spPr>
          <a:xfrm>
            <a:off x="360444" y="1497427"/>
            <a:ext cx="8424936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Текстовые редакторы: </a:t>
            </a:r>
            <a:r>
              <a:rPr lang="ru-RU" sz="2800" b="1" dirty="0"/>
              <a:t>«Мой офис», «P7-Офис», «Яндекс 360».</a:t>
            </a:r>
          </a:p>
          <a:p>
            <a:r>
              <a:rPr lang="ru-RU" sz="2800" dirty="0"/>
              <a:t>Почтовые сервисы на: </a:t>
            </a:r>
            <a:r>
              <a:rPr lang="ru-RU" sz="2800" b="1" dirty="0"/>
              <a:t>«Почта Mail.ru», «Мой Офис Почта», «</a:t>
            </a:r>
            <a:r>
              <a:rPr lang="ru-RU" sz="2800" b="1" dirty="0" err="1"/>
              <a:t>Яндекс.Почта</a:t>
            </a:r>
            <a:r>
              <a:rPr lang="ru-RU" sz="2800" b="1" dirty="0"/>
              <a:t>», </a:t>
            </a:r>
            <a:r>
              <a:rPr lang="ru-RU" sz="2800" b="1" dirty="0" err="1"/>
              <a:t>Tegu</a:t>
            </a:r>
            <a:r>
              <a:rPr lang="ru-RU" sz="2800" b="1" dirty="0"/>
              <a:t>. </a:t>
            </a:r>
          </a:p>
          <a:p>
            <a:r>
              <a:rPr lang="ru-RU" sz="2800" dirty="0"/>
              <a:t>Переводчики: </a:t>
            </a:r>
            <a:r>
              <a:rPr lang="ru-RU" sz="2800" b="1" dirty="0"/>
              <a:t>«</a:t>
            </a:r>
            <a:r>
              <a:rPr lang="ru-RU" sz="2800" b="1" dirty="0" err="1"/>
              <a:t>Яндекс.Переводчик</a:t>
            </a:r>
            <a:r>
              <a:rPr lang="ru-RU" sz="2800" b="1" dirty="0"/>
              <a:t>», PROMT</a:t>
            </a:r>
            <a:r>
              <a:rPr lang="ru-RU" sz="2800" dirty="0"/>
              <a:t>.</a:t>
            </a:r>
          </a:p>
          <a:p>
            <a:r>
              <a:rPr lang="ru-RU" sz="2800" dirty="0"/>
              <a:t>Браузеры: </a:t>
            </a:r>
            <a:r>
              <a:rPr lang="ru-RU" sz="2800" b="1" dirty="0"/>
              <a:t>«</a:t>
            </a:r>
            <a:r>
              <a:rPr lang="ru-RU" sz="2800" b="1" dirty="0" err="1"/>
              <a:t>Яндекс.Браузер</a:t>
            </a:r>
            <a:r>
              <a:rPr lang="ru-RU" sz="2800" b="1" dirty="0"/>
              <a:t>», </a:t>
            </a:r>
            <a:r>
              <a:rPr lang="ru-RU" sz="2800" b="1" dirty="0" err="1"/>
              <a:t>Atom</a:t>
            </a:r>
            <a:r>
              <a:rPr lang="ru-RU" sz="2800" b="1" dirty="0"/>
              <a:t>.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087495-A761-2AFB-0E71-D8B2948CCF16}"/>
              </a:ext>
            </a:extLst>
          </p:cNvPr>
          <p:cNvSpPr txBox="1"/>
          <p:nvPr/>
        </p:nvSpPr>
        <p:spPr>
          <a:xfrm>
            <a:off x="314738" y="4286250"/>
            <a:ext cx="81632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Картографические сервисы: </a:t>
            </a:r>
            <a:r>
              <a:rPr lang="ru-RU" sz="2800" b="1" dirty="0"/>
              <a:t>«</a:t>
            </a:r>
            <a:r>
              <a:rPr lang="ru-RU" sz="2800" b="1" dirty="0" err="1"/>
              <a:t>Яндекс.Карты</a:t>
            </a:r>
            <a:r>
              <a:rPr lang="ru-RU" sz="2800" b="1" dirty="0"/>
              <a:t>», 2ГИС, «Карты Mail.ru».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EC6EC3-53CD-9767-BA43-A3D31053EF31}"/>
              </a:ext>
            </a:extLst>
          </p:cNvPr>
          <p:cNvSpPr txBox="1"/>
          <p:nvPr/>
        </p:nvSpPr>
        <p:spPr>
          <a:xfrm>
            <a:off x="211406" y="5401357"/>
            <a:ext cx="82665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Видеоконференции: </a:t>
            </a:r>
            <a:r>
              <a:rPr lang="en-US" sz="2800" b="1" dirty="0" err="1"/>
              <a:t>SberJazz</a:t>
            </a:r>
            <a:r>
              <a:rPr lang="en-US" sz="2800" b="1" dirty="0"/>
              <a:t>, VK </a:t>
            </a:r>
            <a:r>
              <a:rPr lang="ru-RU" sz="2800" b="1" dirty="0"/>
              <a:t>Звонки, </a:t>
            </a:r>
            <a:r>
              <a:rPr lang="en-US" sz="2800" b="1" dirty="0"/>
              <a:t>C</a:t>
            </a:r>
            <a:r>
              <a:rPr lang="ru-RU" sz="2800" b="1" dirty="0" err="1"/>
              <a:t>ферум</a:t>
            </a:r>
            <a:endParaRPr lang="ru-RU" sz="2800" b="1" dirty="0"/>
          </a:p>
          <a:p>
            <a:r>
              <a:rPr lang="ru-RU" sz="2800" b="1" dirty="0"/>
              <a:t>Яндекс Телемост, Видеозвонки </a:t>
            </a:r>
            <a:r>
              <a:rPr lang="en-US" sz="2800" b="1" dirty="0"/>
              <a:t>Mail.ru</a:t>
            </a:r>
            <a:r>
              <a:rPr lang="ru-RU" sz="2800" b="1" dirty="0"/>
              <a:t>,  </a:t>
            </a:r>
            <a:r>
              <a:rPr lang="en-US" sz="2800" b="1" dirty="0" smtClean="0"/>
              <a:t>VK </a:t>
            </a:r>
            <a:r>
              <a:rPr lang="ru-RU" sz="2800" b="1" dirty="0" smtClean="0"/>
              <a:t>Звонки</a:t>
            </a:r>
            <a:r>
              <a:rPr lang="en-US" sz="2800" b="1" dirty="0" smtClean="0"/>
              <a:t>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5201993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Y:\Desktop\Снимок экрана 2023-05-22 в 12.07.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7" y="1484784"/>
            <a:ext cx="8698547" cy="514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219998"/>
            <a:ext cx="87590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Рекомендации по дистанционному обучению в блоке </a:t>
            </a:r>
            <a:endParaRPr lang="en-US" sz="2800" b="1" dirty="0" smtClean="0"/>
          </a:p>
          <a:p>
            <a:r>
              <a:rPr lang="ru-RU" sz="2800" b="1" dirty="0" smtClean="0"/>
              <a:t>«Полезная информация</a:t>
            </a:r>
            <a:r>
              <a:rPr lang="ru-RU" sz="2800" b="1" dirty="0" smtClean="0"/>
              <a:t>» на сайте </a:t>
            </a:r>
            <a:r>
              <a:rPr lang="en-US" sz="2800" b="1" dirty="0" smtClean="0"/>
              <a:t>azbukainterneta.ru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0622840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069410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429000"/>
            <a:ext cx="828092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За восемь лет, с 2015 года, участниками конкурса стали более 29 тысяч пенсионеров из 79 регионов России. </a:t>
            </a:r>
            <a:endParaRPr lang="ru-RU" sz="2800" b="1" dirty="0" smtClean="0"/>
          </a:p>
          <a:p>
            <a:endParaRPr lang="ru-RU" sz="2800" b="1" dirty="0" smtClean="0"/>
          </a:p>
          <a:p>
            <a:r>
              <a:rPr lang="ru-RU" sz="2800" b="1" dirty="0" smtClean="0"/>
              <a:t>Более </a:t>
            </a:r>
            <a:r>
              <a:rPr lang="ru-RU" sz="2800" b="1" dirty="0"/>
              <a:t>200 участников стали победителями и призерами конкурса. </a:t>
            </a:r>
            <a:endParaRPr lang="ru-RU" sz="2800" b="1" dirty="0" smtClean="0"/>
          </a:p>
          <a:p>
            <a:endParaRPr lang="ru-RU" sz="2800" b="1" dirty="0"/>
          </a:p>
        </p:txBody>
      </p:sp>
      <p:pic>
        <p:nvPicPr>
          <p:cNvPr id="12291" name="Picture 3" descr="\\Mac\AllFiles\private\var\folders\xb\fwd9rt1j2nd9_cgg0bfxlmpc0000gn\T\3E5A58FB-AF7D-4FDF-ADF9-E21297885BD7\Снимок экрана 2023-05-22 в 12.12.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574" y="548679"/>
            <a:ext cx="3707904" cy="244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\\Mac\AllFiles\private\var\folders\xb\fwd9rt1j2nd9_cgg0bfxlmpc0000gn\T\6A2FD439-3810-4DEB-9614-3C4511AD791C\Снимок экрана 2023-05-22 в 12.12.4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3982762" cy="244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8649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9745" y="612141"/>
            <a:ext cx="7416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/>
              <a:t>	 </a:t>
            </a:r>
            <a:r>
              <a:rPr lang="ru-RU" dirty="0"/>
              <a:t> 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800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\\Mac\AllFiles\private\var\folders\xb\fwd9rt1j2nd9_cgg0bfxlmpc0000gn\T\5702E17C-CD7B-4C52-AB3F-4B34870D9906\Снимок экрана 2023-05-22 в 12.11.1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93" y="812592"/>
            <a:ext cx="8064820" cy="513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4276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7953" y="3377338"/>
            <a:ext cx="6480720" cy="2075433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</a:t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admin@azbukainterneta.ru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8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903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84 66 992</a:t>
            </a:r>
            <a:b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vk.com/azbukainterneta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362" name="Picture 2" descr="C:\Users\Лариса\AppData\Local\Microsoft\Windows\Temporary Internet Files\Content.IE5\54YN83EH\1024px-Mail.svg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026" y="3711955"/>
            <a:ext cx="671670" cy="67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Лариса\AppData\Local\Microsoft\Windows\Temporary Internet Files\Content.IE5\54YN83EH\768px-Phone_Shiny_Icon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026" y="4788944"/>
            <a:ext cx="671670" cy="6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Лариса\Desktop\Screenshot_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40"/>
            <a:ext cx="8904805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B98930-CE1A-D0A7-F686-87BB153D5E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708045"/>
            <a:ext cx="1011024" cy="82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15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78DDC5-E4BC-5E3E-8F91-D655F3A4E2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3" y="-6491"/>
            <a:ext cx="7968479" cy="44822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260648"/>
            <a:ext cx="8856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Какими могут быть документы , </a:t>
            </a:r>
          </a:p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регламентирующие работу компьютерного</a:t>
            </a:r>
          </a:p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 класса.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8293" y="1645643"/>
            <a:ext cx="871296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Положение о классе</a:t>
            </a:r>
          </a:p>
          <a:p>
            <a:pPr marL="342900" indent="-342900">
              <a:buAutoNum type="arabicPeriod"/>
            </a:pPr>
            <a:endParaRPr lang="ru-RU" sz="2000" b="1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Внутренний документ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организации,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закрепляющий образец сертификата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, который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выдается по окончании курсов</a:t>
            </a:r>
          </a:p>
          <a:p>
            <a:endParaRPr lang="ru-RU" sz="2000" b="1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3. Документы об обработке персональных данных - Положение о  защите, хранении, обработке и передаче персональных данных обучающихся, Согласие на обработку персональных данных, разрешенных 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субъектом персональных данных для распространения.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(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152-ФЗ, Приказ Федеральной службы по надзору в сфере связи,</a:t>
            </a:r>
          </a:p>
          <a:p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информационных технологий и массовых коммуникаций </a:t>
            </a:r>
          </a:p>
          <a:p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от 24 февраля 2021 года № 18  «Об утверждении требований к </a:t>
            </a:r>
          </a:p>
          <a:p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содержанию согласия на обработку персональных данных, разрешенных </a:t>
            </a:r>
          </a:p>
          <a:p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субъектом персональных данных для распространения»)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8047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65735" y="6118425"/>
            <a:ext cx="5378265" cy="493050"/>
          </a:xfrm>
          <a:prstGeom prst="rect">
            <a:avLst/>
          </a:prstGeom>
          <a:noFill/>
        </p:spPr>
        <p:txBody>
          <a:bodyPr wrap="none" lIns="76802" tIns="38401" rIns="76802" bIns="38401" rtlCol="0">
            <a:spAutoFit/>
          </a:bodyPr>
          <a:lstStyle/>
          <a:p>
            <a:r>
              <a:rPr lang="ru-RU" sz="2700" b="1" dirty="0">
                <a:solidFill>
                  <a:srgbClr val="0070C0"/>
                </a:solidFill>
              </a:rPr>
              <a:t>Рекомендации Азбуки Интернета</a:t>
            </a:r>
          </a:p>
        </p:txBody>
      </p:sp>
      <p:pic>
        <p:nvPicPr>
          <p:cNvPr id="5" name="Picture 2" descr="C:\Users\Лариса\Desktop\Screenshot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9" t="24625" r="3494" b="20513"/>
          <a:stretch/>
        </p:blipFill>
        <p:spPr bwMode="auto">
          <a:xfrm>
            <a:off x="179512" y="105289"/>
            <a:ext cx="1296140" cy="7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E225F3-6FBD-43A9-69E2-6850461ED9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32638" cy="44371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2" y="188640"/>
            <a:ext cx="7762056" cy="79011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Положение о работе компьютерного класса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1052736"/>
            <a:ext cx="640778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Общие положения</a:t>
            </a:r>
          </a:p>
          <a:p>
            <a:r>
              <a:rPr lang="ru-RU" sz="2800" dirty="0"/>
              <a:t>Цели и задачи</a:t>
            </a:r>
          </a:p>
          <a:p>
            <a:r>
              <a:rPr lang="ru-RU" sz="2800" dirty="0"/>
              <a:t>Оснащение,  оборудование кабинета</a:t>
            </a:r>
          </a:p>
          <a:p>
            <a:r>
              <a:rPr lang="ru-RU" sz="2800" dirty="0"/>
              <a:t>Требования к организации рабочих мест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2800" y="2868618"/>
            <a:ext cx="754258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Организация работы класса </a:t>
            </a:r>
          </a:p>
          <a:p>
            <a:r>
              <a:rPr lang="ru-RU" sz="2800" dirty="0"/>
              <a:t>Правила по набору слушателей </a:t>
            </a:r>
          </a:p>
          <a:p>
            <a:r>
              <a:rPr lang="ru-RU" sz="2800" dirty="0"/>
              <a:t>Ответственные за работу класса</a:t>
            </a:r>
          </a:p>
          <a:p>
            <a:r>
              <a:rPr lang="ru-RU" sz="2800" dirty="0"/>
              <a:t>Права и обязанности преподавателя</a:t>
            </a:r>
          </a:p>
          <a:p>
            <a:r>
              <a:rPr lang="ru-RU" sz="2800" dirty="0"/>
              <a:t>Права и обязанности слушателей </a:t>
            </a:r>
          </a:p>
          <a:p>
            <a:r>
              <a:rPr lang="ru-RU" sz="2800" dirty="0"/>
              <a:t>Правила поведения в классе </a:t>
            </a:r>
          </a:p>
          <a:p>
            <a:r>
              <a:rPr lang="ru-RU" sz="2800" dirty="0"/>
              <a:t>Документация по работе класса  </a:t>
            </a:r>
          </a:p>
        </p:txBody>
      </p:sp>
    </p:spTree>
    <p:extLst>
      <p:ext uri="{BB962C8B-B14F-4D97-AF65-F5344CB8AC3E}">
        <p14:creationId xmlns:p14="http://schemas.microsoft.com/office/powerpoint/2010/main" val="2166690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28721B-997F-87FA-389B-4CAD22544F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88224" cy="37058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7624" y="0"/>
            <a:ext cx="822565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00" b="1" dirty="0">
                <a:latin typeface="Times New Roman" pitchFamily="18" charset="0"/>
                <a:cs typeface="Times New Roman" pitchFamily="18" charset="0"/>
              </a:rPr>
              <a:t>Анкета на организационном собрании слушателей (пример)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504" y="1196753"/>
            <a:ext cx="885698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Необходимые данные  слушателя.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Уровень умений работы на компьютере и в интернете (подчеркните нужное)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могу писать тексты на компьютере,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могу сохранить документ на компьютере,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умею находить и распечатывать фото, текст и другую информацию с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компьютера,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умею искать информацию в интернете,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умею оформлять электронные услуги,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умею совершать покупки в интернете,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общаюсь 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соцсетях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умею пользоваться программами видеообщения,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мне показывали как пользоваться компьютером,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не разу не пользовался компьютером и интернетом.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Почему я решил пройти обучение работе  на компьютере и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интернете ___________________________________________________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Чему конкретно я хотел бы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научиться ______________________________________________________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191" y="6309320"/>
            <a:ext cx="5438775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812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A3DE48-1F1A-FDEF-ECDF-9A6109417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2" descr="\\Mac\AllFiles\private\var\folders\xb\fwd9rt1j2nd9_cgg0bfxlmpc0000gn\T\51BCBCF2-4E39-496C-92BF-E19178ED0704\Снимок экрана 2023-05-20 в 21.58.5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92696"/>
            <a:ext cx="9144000" cy="540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1548" y="6239279"/>
            <a:ext cx="6340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Канал в «Дзен»  - «Спасибо интернету»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342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7429F0-E4F7-65E8-7EC8-944AB6A5AC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1" t="6729" r="24329" b="10131"/>
          <a:stretch/>
        </p:blipFill>
        <p:spPr>
          <a:xfrm>
            <a:off x="-90264" y="-9627"/>
            <a:ext cx="9324528" cy="68676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498" y="0"/>
            <a:ext cx="7571184" cy="566936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Особенности учебного процесса: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836712"/>
            <a:ext cx="8064896" cy="5494420"/>
          </a:xfrm>
          <a:prstGeom prst="rect">
            <a:avLst/>
          </a:prstGeom>
          <a:noFill/>
        </p:spPr>
        <p:txBody>
          <a:bodyPr wrap="square" lIns="76802" tIns="38401" rIns="76802" bIns="38401" rtlCol="0">
            <a:spAutoFit/>
          </a:bodyPr>
          <a:lstStyle/>
          <a:p>
            <a:r>
              <a:rPr lang="ru-RU" sz="3200" b="1" dirty="0"/>
              <a:t>Индивидуальный подход.</a:t>
            </a:r>
          </a:p>
          <a:p>
            <a:r>
              <a:rPr lang="ru-RU" sz="3200" b="1" dirty="0"/>
              <a:t>Группы не более 10 человек.</a:t>
            </a:r>
          </a:p>
          <a:p>
            <a:r>
              <a:rPr lang="ru-RU" sz="3200" b="1" dirty="0"/>
              <a:t>Больше повторений пройденного материала.</a:t>
            </a:r>
          </a:p>
          <a:p>
            <a:r>
              <a:rPr lang="ru-RU" sz="3200" b="1" dirty="0"/>
              <a:t>Говорить громко, четко.</a:t>
            </a:r>
          </a:p>
          <a:p>
            <a:r>
              <a:rPr lang="ru-RU" sz="3200" b="1" dirty="0"/>
              <a:t>Быть готовым консультировать слушателей </a:t>
            </a:r>
          </a:p>
          <a:p>
            <a:r>
              <a:rPr lang="ru-RU" sz="3200" b="1" dirty="0"/>
              <a:t>вне занятий.</a:t>
            </a:r>
          </a:p>
          <a:p>
            <a:r>
              <a:rPr lang="ru-RU" sz="3200" b="1" dirty="0"/>
              <a:t>Практические занятия – часть урока.</a:t>
            </a:r>
          </a:p>
          <a:p>
            <a:r>
              <a:rPr lang="ru-RU" sz="3200" b="1" dirty="0"/>
              <a:t>Развитие мелкой моторики.</a:t>
            </a:r>
          </a:p>
          <a:p>
            <a:r>
              <a:rPr lang="ru-RU" sz="3200" b="1" dirty="0"/>
              <a:t>Больше </a:t>
            </a:r>
            <a:r>
              <a:rPr lang="ru-RU" sz="3200" b="1" dirty="0" smtClean="0"/>
              <a:t>практики.</a:t>
            </a:r>
            <a:endParaRPr lang="ru-RU" sz="3200" b="1" dirty="0"/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40183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7429F0-E4F7-65E8-7EC8-944AB6A5AC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1" t="6729" r="24329" b="10131"/>
          <a:stretch/>
        </p:blipFill>
        <p:spPr>
          <a:xfrm>
            <a:off x="-90264" y="-9627"/>
            <a:ext cx="9324528" cy="68676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498" y="0"/>
            <a:ext cx="7571184" cy="56693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Методики: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5297" y="816174"/>
            <a:ext cx="823340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Более способный становится помощником преподавателя, помогая </a:t>
            </a:r>
          </a:p>
          <a:p>
            <a:r>
              <a:rPr lang="ru-RU" sz="2000" dirty="0" smtClean="0"/>
              <a:t>освоить материал своим одногруппникам.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err="1" smtClean="0"/>
              <a:t>Воркшоп</a:t>
            </a:r>
            <a:r>
              <a:rPr lang="ru-RU" sz="2000" dirty="0" smtClean="0"/>
              <a:t>. Вместе на практике закреплять новые знания. </a:t>
            </a:r>
          </a:p>
          <a:p>
            <a:r>
              <a:rPr lang="ru-RU" sz="2000" dirty="0" smtClean="0"/>
              <a:t>Возможно создание общей группы, где каждый размещает свои </a:t>
            </a:r>
          </a:p>
          <a:p>
            <a:r>
              <a:rPr lang="ru-RU" sz="2000" dirty="0" smtClean="0"/>
              <a:t>публикации. Например, фото моего города, поселка.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Домашнее задание. Закрепление одного и того же действия. </a:t>
            </a:r>
          </a:p>
          <a:p>
            <a:r>
              <a:rPr lang="ru-RU" sz="2000" dirty="0" smtClean="0"/>
              <a:t>Например, отправка письма, сообщения. </a:t>
            </a:r>
          </a:p>
          <a:p>
            <a:r>
              <a:rPr lang="ru-RU" sz="2000" dirty="0" smtClean="0"/>
              <a:t>Отправка сообщения с прикреплением фото или документа.</a:t>
            </a:r>
          </a:p>
          <a:p>
            <a:r>
              <a:rPr lang="ru-RU" sz="2000" dirty="0" smtClean="0"/>
              <a:t>Отправка ссылки на интересную публикацию и т.д.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Ассоциативный метод. Интернет – это виртуальный город. </a:t>
            </a:r>
          </a:p>
          <a:p>
            <a:r>
              <a:rPr lang="ru-RU" sz="2000" dirty="0" smtClean="0"/>
              <a:t>Пространство, где есть и почта, и справочное бюро, и адреса  </a:t>
            </a:r>
            <a:r>
              <a:rPr lang="ru-RU" sz="2000" dirty="0" smtClean="0"/>
              <a:t>учреждений. </a:t>
            </a:r>
            <a:endParaRPr lang="ru-RU" sz="2000" dirty="0" smtClean="0"/>
          </a:p>
          <a:p>
            <a:pPr marL="342900" indent="-342900">
              <a:buFont typeface="Arial" pitchFamily="34" charset="0"/>
              <a:buChar char="•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018573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6312</TotalTime>
  <Words>1534</Words>
  <Application>Microsoft Office PowerPoint</Application>
  <PresentationFormat>Экран (4:3)</PresentationFormat>
  <Paragraphs>248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Arial</vt:lpstr>
      <vt:lpstr>Calibri</vt:lpstr>
      <vt:lpstr>Rubik</vt:lpstr>
      <vt:lpstr>Times New Roman</vt:lpstr>
      <vt:lpstr>Wingdings</vt:lpstr>
      <vt:lpstr>Тема Office</vt:lpstr>
      <vt:lpstr>azbukainterneta.ru</vt:lpstr>
      <vt:lpstr>Презентация PowerPoint</vt:lpstr>
      <vt:lpstr>Презентация PowerPoint</vt:lpstr>
      <vt:lpstr>Презентация PowerPoint</vt:lpstr>
      <vt:lpstr>Положение о работе компьютерного класса</vt:lpstr>
      <vt:lpstr>Презентация PowerPoint</vt:lpstr>
      <vt:lpstr>Презентация PowerPoint</vt:lpstr>
      <vt:lpstr>Особенности учебного процесса:</vt:lpstr>
      <vt:lpstr>Методики:</vt:lpstr>
      <vt:lpstr>Тренажеры</vt:lpstr>
      <vt:lpstr>Проект «Азбука интернета»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</vt:lpstr>
      <vt:lpstr>   </vt:lpstr>
      <vt:lpstr>   </vt:lpstr>
      <vt:lpstr>   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admin@azbukainterneta.ru  8 903 84 66 992  vk.com/azbukainterneta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azbukainterneta.ru</dc:title>
  <dc:creator>Лариса</dc:creator>
  <cp:lastModifiedBy>Шушлина Наталья Юрьевна</cp:lastModifiedBy>
  <cp:revision>162</cp:revision>
  <dcterms:created xsi:type="dcterms:W3CDTF">2017-02-04T14:21:28Z</dcterms:created>
  <dcterms:modified xsi:type="dcterms:W3CDTF">2023-05-22T11:03:50Z</dcterms:modified>
</cp:coreProperties>
</file>