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0" r:id="rId2"/>
    <p:sldId id="284" r:id="rId3"/>
    <p:sldId id="360" r:id="rId4"/>
    <p:sldId id="385" r:id="rId5"/>
    <p:sldId id="339" r:id="rId6"/>
    <p:sldId id="322" r:id="rId7"/>
    <p:sldId id="366" r:id="rId8"/>
    <p:sldId id="386" r:id="rId9"/>
    <p:sldId id="286" r:id="rId10"/>
    <p:sldId id="361" r:id="rId11"/>
    <p:sldId id="323" r:id="rId12"/>
    <p:sldId id="367" r:id="rId13"/>
    <p:sldId id="283" r:id="rId14"/>
    <p:sldId id="333" r:id="rId15"/>
    <p:sldId id="340" r:id="rId16"/>
    <p:sldId id="375" r:id="rId17"/>
    <p:sldId id="368" r:id="rId18"/>
    <p:sldId id="369" r:id="rId19"/>
    <p:sldId id="370" r:id="rId20"/>
    <p:sldId id="257" r:id="rId21"/>
    <p:sldId id="387" r:id="rId22"/>
    <p:sldId id="388" r:id="rId23"/>
    <p:sldId id="389" r:id="rId24"/>
    <p:sldId id="371" r:id="rId25"/>
    <p:sldId id="299" r:id="rId26"/>
    <p:sldId id="373" r:id="rId27"/>
    <p:sldId id="327" r:id="rId28"/>
    <p:sldId id="372" r:id="rId29"/>
    <p:sldId id="390" r:id="rId30"/>
    <p:sldId id="349" r:id="rId31"/>
    <p:sldId id="256" r:id="rId32"/>
    <p:sldId id="314" r:id="rId33"/>
    <p:sldId id="348" r:id="rId34"/>
    <p:sldId id="374" r:id="rId35"/>
    <p:sldId id="365" r:id="rId36"/>
    <p:sldId id="316" r:id="rId37"/>
    <p:sldId id="33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5" autoAdjust="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F36F6-8517-47F6-AC68-EC25EFAFC433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F6827-35BD-4FDB-A106-55219394C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42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3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5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7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53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7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3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4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92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3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8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3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40E2F-BA80-48DF-A7C1-665DC88E5672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6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5D437A-5614-12CE-ADBF-63240F77C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3711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71800" y="4286243"/>
            <a:ext cx="4025697" cy="406988"/>
          </a:xfr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azbukainterneta.ru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787273"/>
            <a:ext cx="8555366" cy="3150598"/>
          </a:xfrm>
          <a:prstGeom prst="rect">
            <a:avLst/>
          </a:prstGeom>
          <a:noFill/>
        </p:spPr>
        <p:txBody>
          <a:bodyPr wrap="square" lIns="72128" tIns="36064" rIns="72128" bIns="36064" rtlCol="0">
            <a:spAutoFit/>
          </a:bodyPr>
          <a:lstStyle/>
          <a:p>
            <a:pPr algn="ctr"/>
            <a:r>
              <a:rPr lang="ru-RU" sz="40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Вебинар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по вопросам обучения компьютерной грамотности граждан старшего возраста на базе программы </a:t>
            </a:r>
          </a:p>
          <a:p>
            <a:pPr algn="ctr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«Азбука Интернета»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EB4089-BC64-D479-4ACC-C8C184E2A6E7}"/>
              </a:ext>
            </a:extLst>
          </p:cNvPr>
          <p:cNvSpPr txBox="1"/>
          <p:nvPr/>
        </p:nvSpPr>
        <p:spPr>
          <a:xfrm>
            <a:off x="2915816" y="4781128"/>
            <a:ext cx="4611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vk.com/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azbukainterneta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475" y="4888088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Группа в «</a:t>
            </a:r>
            <a:r>
              <a:rPr lang="ru-RU" dirty="0" err="1" smtClean="0"/>
              <a:t>ВКонтакте</a:t>
            </a:r>
            <a:r>
              <a:rPr lang="ru-RU" dirty="0" smtClean="0"/>
              <a:t>»: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4324454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Сайт проекта:</a:t>
            </a:r>
            <a:endParaRPr lang="ru-RU" dirty="0"/>
          </a:p>
        </p:txBody>
      </p:sp>
      <p:pic>
        <p:nvPicPr>
          <p:cNvPr id="1026" name="Picture 2" descr="C:\Users\lorali\Desktop\Азбука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25" y="5517232"/>
            <a:ext cx="7616841" cy="10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3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498" y="0"/>
            <a:ext cx="7571184" cy="5669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Методики: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5297" y="816174"/>
            <a:ext cx="82334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Более способный становится помощником преподавателя, помогая </a:t>
            </a:r>
          </a:p>
          <a:p>
            <a:r>
              <a:rPr lang="ru-RU" sz="2000" dirty="0" smtClean="0"/>
              <a:t>освоить материал своим одногруппникам.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Воркшоп</a:t>
            </a:r>
            <a:r>
              <a:rPr lang="ru-RU" sz="2000" dirty="0" smtClean="0"/>
              <a:t>. Вместе на практике закреплять новые знания. </a:t>
            </a:r>
          </a:p>
          <a:p>
            <a:r>
              <a:rPr lang="ru-RU" sz="2000" dirty="0" smtClean="0"/>
              <a:t>Возможно создание общей группы, где каждый размещает свои </a:t>
            </a:r>
          </a:p>
          <a:p>
            <a:r>
              <a:rPr lang="ru-RU" sz="2000" dirty="0" smtClean="0"/>
              <a:t>публикации. Например, фото моего города, поселка.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Домашнее задание. Закрепление одного и того же действия. </a:t>
            </a:r>
          </a:p>
          <a:p>
            <a:r>
              <a:rPr lang="ru-RU" sz="2000" dirty="0" smtClean="0"/>
              <a:t>Например, отправка письма, сообщения. </a:t>
            </a:r>
          </a:p>
          <a:p>
            <a:r>
              <a:rPr lang="ru-RU" sz="2000" dirty="0" smtClean="0"/>
              <a:t>Отправка сообщения с прикреплением фото или документа.</a:t>
            </a:r>
          </a:p>
          <a:p>
            <a:r>
              <a:rPr lang="ru-RU" sz="2000" dirty="0" smtClean="0"/>
              <a:t>Отправка ссылки на интересную публикацию и т.д.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Ассоциативный метод. Интернет – это виртуальный город. </a:t>
            </a:r>
          </a:p>
          <a:p>
            <a:r>
              <a:rPr lang="ru-RU" sz="2000" dirty="0" smtClean="0"/>
              <a:t>Пространство, где есть и почта, и справочное бюро, и адреса  учреждений.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0185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Тренажеры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F57B3EB-4877-3307-41A0-9EF09BDE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4" y="0"/>
            <a:ext cx="7513984" cy="4226616"/>
          </a:xfrm>
          <a:prstGeom prst="rect">
            <a:avLst/>
          </a:prstGeom>
        </p:spPr>
      </p:pic>
      <p:pic>
        <p:nvPicPr>
          <p:cNvPr id="3074" name="Picture 2" descr="C:\Users\Лариса\Desktop\Screensh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3585"/>
            <a:ext cx="2873958" cy="24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2360" y="76470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Хвост</a:t>
            </a:r>
          </a:p>
        </p:txBody>
      </p:sp>
      <p:pic>
        <p:nvPicPr>
          <p:cNvPr id="3075" name="Picture 3" descr="C:\Users\Лариса\Desktop\Screenshot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59" y="1267688"/>
            <a:ext cx="2768583" cy="23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799689"/>
            <a:ext cx="361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Тренажер двойных щелчков мыши</a:t>
            </a:r>
          </a:p>
        </p:txBody>
      </p:sp>
      <p:pic>
        <p:nvPicPr>
          <p:cNvPr id="3076" name="Picture 4" descr="C:\Users\Лариса\Desktop\Screenshot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68427"/>
            <a:ext cx="3239169" cy="241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4632" y="366910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Поймай меня</a:t>
            </a:r>
          </a:p>
        </p:txBody>
      </p:sp>
    </p:spTree>
    <p:extLst>
      <p:ext uri="{BB962C8B-B14F-4D97-AF65-F5344CB8AC3E}">
        <p14:creationId xmlns:p14="http://schemas.microsoft.com/office/powerpoint/2010/main" val="161648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FE225F3-6FBD-43A9-69E2-6850461ED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2638" cy="4437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297" y="67363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Проект «Азбука интернета»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851323"/>
            <a:ext cx="7873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 основе – программа обучения.</a:t>
            </a:r>
          </a:p>
          <a:p>
            <a:endParaRPr lang="ru-RU" sz="3200" dirty="0"/>
          </a:p>
          <a:p>
            <a:r>
              <a:rPr lang="ru-RU" sz="3200" dirty="0" smtClean="0"/>
              <a:t>Материалы урока для слушателей, </a:t>
            </a:r>
          </a:p>
          <a:p>
            <a:r>
              <a:rPr lang="ru-RU" sz="3200" dirty="0" smtClean="0"/>
              <a:t>чтобы не тратить время на запись под диктовку.</a:t>
            </a:r>
          </a:p>
          <a:p>
            <a:endParaRPr lang="ru-RU" sz="3200" dirty="0" smtClean="0"/>
          </a:p>
          <a:p>
            <a:r>
              <a:rPr lang="ru-RU" sz="3200" dirty="0" smtClean="0"/>
              <a:t>Материалы для преподавателя:</a:t>
            </a:r>
          </a:p>
          <a:p>
            <a:r>
              <a:rPr lang="ru-RU" sz="3200" dirty="0" smtClean="0"/>
              <a:t>ход урока, презентации, короткие видео.</a:t>
            </a:r>
            <a:endParaRPr lang="ru-RU" sz="3200" dirty="0"/>
          </a:p>
        </p:txBody>
      </p:sp>
      <p:pic>
        <p:nvPicPr>
          <p:cNvPr id="2051" name="Picture 3" descr="C:\Users\lorali\AppData\Local\Microsoft\Windows\INetCache\IE\QF722U5W\np_book_992655_00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lorali\AppData\Local\Microsoft\Windows\INetCache\IE\QF722U5W\np_book_992655_00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87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ED08E64-102C-B370-2BBF-DFFD7B384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84368" cy="44349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4625" y="312020"/>
            <a:ext cx="7956885" cy="3370761"/>
          </a:xfrm>
          <a:prstGeom prst="rect">
            <a:avLst/>
          </a:prstGeom>
        </p:spPr>
        <p:txBody>
          <a:bodyPr wrap="square" lIns="76802" tIns="38401" rIns="76802" bIns="38401">
            <a:spAutoFit/>
          </a:bodyPr>
          <a:lstStyle/>
          <a:p>
            <a:endParaRPr lang="ru-RU" sz="3400" b="1" dirty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rgbClr val="0070C0"/>
                </a:solidFill>
              </a:rPr>
              <a:t>Азбука Интернета </a:t>
            </a:r>
            <a:r>
              <a:rPr lang="ru-RU" sz="2400" dirty="0"/>
              <a:t>– проект </a:t>
            </a:r>
            <a:r>
              <a:rPr lang="ru-RU" sz="2400" b="1" dirty="0">
                <a:solidFill>
                  <a:srgbClr val="0070C0"/>
                </a:solidFill>
              </a:rPr>
              <a:t>ПАО «Ростелеком» и </a:t>
            </a:r>
            <a:r>
              <a:rPr lang="ru-RU" sz="2400" b="1" dirty="0" smtClean="0">
                <a:solidFill>
                  <a:srgbClr val="0070C0"/>
                </a:solidFill>
              </a:rPr>
              <a:t>Социального </a:t>
            </a:r>
            <a:r>
              <a:rPr lang="ru-RU" sz="2400" b="1" dirty="0">
                <a:solidFill>
                  <a:srgbClr val="0070C0"/>
                </a:solidFill>
              </a:rPr>
              <a:t>фонда России.</a:t>
            </a:r>
            <a:r>
              <a:rPr lang="ru-RU" sz="2400" dirty="0"/>
              <a:t> </a:t>
            </a:r>
          </a:p>
          <a:p>
            <a:r>
              <a:rPr lang="ru-RU" sz="2400" b="1" dirty="0"/>
              <a:t>Программа обучения одобрена </a:t>
            </a:r>
            <a:r>
              <a:rPr lang="ru-RU" sz="2400" b="1" dirty="0">
                <a:solidFill>
                  <a:srgbClr val="0070C0"/>
                </a:solidFill>
              </a:rPr>
              <a:t>Министерством труда и социальной защиты РФ, </a:t>
            </a:r>
            <a:r>
              <a:rPr lang="ru-RU" sz="2400" b="1" dirty="0"/>
              <a:t>получил положительную рецензию </a:t>
            </a:r>
            <a:r>
              <a:rPr lang="ru-RU" sz="2400" b="1" dirty="0">
                <a:solidFill>
                  <a:srgbClr val="0070C0"/>
                </a:solidFill>
              </a:rPr>
              <a:t>Института информатизации образования РАО.</a:t>
            </a:r>
          </a:p>
          <a:p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2996952"/>
            <a:ext cx="5784988" cy="3025731"/>
          </a:xfrm>
          <a:prstGeom prst="rect">
            <a:avLst/>
          </a:prstGeom>
        </p:spPr>
        <p:txBody>
          <a:bodyPr wrap="square" lIns="76802" tIns="38401" rIns="76802" bIns="38401">
            <a:spAutoFit/>
          </a:bodyPr>
          <a:lstStyle/>
          <a:p>
            <a:pPr algn="just">
              <a:lnSpc>
                <a:spcPct val="115000"/>
              </a:lnSpc>
              <a:spcAft>
                <a:spcPts val="84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с учетом возрастных геронтологических особенностей целевой аудитории. Учитывалось все: и цвет, и размер шрифта, и необходимость более частых повторов материала, и последовательность и выбор основных тем базового курса.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170" y="2996952"/>
            <a:ext cx="2972405" cy="508439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Разрабатывалась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0" y="32180"/>
            <a:ext cx="1630100" cy="864096"/>
          </a:xfrm>
          <a:prstGeom prst="rect">
            <a:avLst/>
          </a:prstGeom>
        </p:spPr>
      </p:pic>
      <p:pic>
        <p:nvPicPr>
          <p:cNvPr id="8195" name="Picture 3" descr="C:\Users\lorali\Downloads\subimg151853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4" y="3682781"/>
            <a:ext cx="2822662" cy="28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19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77E779-0709-E3E9-A2E7-927334C7A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1916832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 </a:t>
            </a:r>
            <a:r>
              <a:rPr lang="ru-RU" sz="3200" b="1" dirty="0" smtClean="0"/>
              <a:t>2020 году «Азбука Интернета» </a:t>
            </a:r>
            <a:r>
              <a:rPr lang="ru-RU" sz="3200" b="1" dirty="0"/>
              <a:t>стала победителем конкурса Всемирной встречи на высшем уровне по вопросам информационного общества (ВВУИО) ООН</a:t>
            </a:r>
            <a:r>
              <a:rPr lang="ru-RU" sz="3200" b="1" dirty="0" smtClean="0"/>
              <a:t>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В 2023  - </a:t>
            </a:r>
            <a:r>
              <a:rPr lang="ru-RU" sz="3200" b="1" dirty="0"/>
              <a:t>ч</a:t>
            </a:r>
            <a:r>
              <a:rPr lang="ru-RU" sz="3200" b="1" dirty="0" smtClean="0"/>
              <a:t>емпионом </a:t>
            </a:r>
            <a:r>
              <a:rPr lang="ru-RU" sz="3200" b="1" dirty="0"/>
              <a:t>международного конкурса на Призы </a:t>
            </a:r>
            <a:r>
              <a:rPr lang="ru-RU" sz="3200" b="1" dirty="0" smtClean="0"/>
              <a:t>ВВУИО.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Проект представлен на саммите АТЭС.</a:t>
            </a:r>
            <a:endParaRPr lang="ru-RU" sz="3200" b="1" dirty="0"/>
          </a:p>
        </p:txBody>
      </p:sp>
      <p:pic>
        <p:nvPicPr>
          <p:cNvPr id="3074" name="Picture 2" descr="C:\Users\lorali\Desktop\0Z2hkoIma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1852"/>
            <a:ext cx="3024336" cy="17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6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азбукаинтернета.рф</a:t>
            </a:r>
          </a:p>
        </p:txBody>
      </p:sp>
      <p:pic>
        <p:nvPicPr>
          <p:cNvPr id="4099" name="Picture 3" descr="\\Mac\AllFiles\private\var\folders\xb\fwd9rt1j2nd9_cgg0bfxlmpc0000gn\T\06813D04-E37E-4D12-8575-AFCB08159729\Снимок экрана 2023-05-21 в 19.30.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1841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02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D050C45-F018-8A26-7A0F-790950C27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38BFE1-A918-6263-BF38-4067D5444281}"/>
              </a:ext>
            </a:extLst>
          </p:cNvPr>
          <p:cNvSpPr txBox="1"/>
          <p:nvPr/>
        </p:nvSpPr>
        <p:spPr>
          <a:xfrm>
            <a:off x="314738" y="117752"/>
            <a:ext cx="82089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u="sng" dirty="0"/>
              <a:t>Российские почтовые сервисы </a:t>
            </a:r>
            <a:r>
              <a:rPr lang="ru-RU" sz="2800" b="1" dirty="0" smtClean="0"/>
              <a:t>Почта Mail.ru, Мой </a:t>
            </a:r>
            <a:r>
              <a:rPr lang="ru-RU" sz="2800" b="1" dirty="0"/>
              <a:t>Офис </a:t>
            </a:r>
            <a:r>
              <a:rPr lang="ru-RU" sz="2800" b="1" dirty="0" smtClean="0"/>
              <a:t>Почта, </a:t>
            </a:r>
            <a:r>
              <a:rPr lang="ru-RU" sz="2800" b="1" dirty="0" err="1" smtClean="0"/>
              <a:t>Яндекс.Почта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r>
              <a:rPr lang="ru-RU" sz="2800" b="1" u="sng" dirty="0" smtClean="0"/>
              <a:t>Магазин приложений </a:t>
            </a:r>
            <a:r>
              <a:rPr lang="en-US" sz="2800" b="1" dirty="0" smtClean="0"/>
              <a:t>RuStore</a:t>
            </a:r>
            <a:r>
              <a:rPr lang="ru-RU" sz="2800" b="1" dirty="0" smtClean="0"/>
              <a:t>.</a:t>
            </a:r>
            <a:endParaRPr lang="en-US" sz="2800" b="1" dirty="0" smtClean="0"/>
          </a:p>
          <a:p>
            <a:r>
              <a:rPr lang="ru-RU" sz="2800" b="1" u="sng" dirty="0" smtClean="0"/>
              <a:t>Операционная система </a:t>
            </a:r>
            <a:r>
              <a:rPr lang="ru-RU" sz="2800" b="1" dirty="0" smtClean="0"/>
              <a:t>Альт ( </a:t>
            </a:r>
            <a:r>
              <a:rPr lang="en-US" sz="2800" b="1" dirty="0" smtClean="0"/>
              <a:t>Alt Linux)</a:t>
            </a:r>
            <a:endParaRPr lang="ru-RU" sz="2800" b="1" dirty="0" smtClean="0"/>
          </a:p>
          <a:p>
            <a:endParaRPr lang="ru-RU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4EC6EC3-53CD-9767-BA43-A3D31053EF31}"/>
              </a:ext>
            </a:extLst>
          </p:cNvPr>
          <p:cNvSpPr txBox="1"/>
          <p:nvPr/>
        </p:nvSpPr>
        <p:spPr>
          <a:xfrm>
            <a:off x="369988" y="1916832"/>
            <a:ext cx="82665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/>
              <a:t>Портал Госуслуги</a:t>
            </a:r>
          </a:p>
          <a:p>
            <a:r>
              <a:rPr lang="ru-RU" sz="2800" b="1" u="sng" dirty="0" smtClean="0"/>
              <a:t>Видеоконференции</a:t>
            </a:r>
            <a:r>
              <a:rPr lang="ru-RU" sz="2800" b="1" u="sng" dirty="0"/>
              <a:t>:</a:t>
            </a:r>
            <a:r>
              <a:rPr lang="ru-RU" sz="2800" b="1" dirty="0"/>
              <a:t> </a:t>
            </a:r>
            <a:r>
              <a:rPr lang="en-US" sz="2800" b="1" dirty="0" err="1"/>
              <a:t>SberJazz</a:t>
            </a:r>
            <a:r>
              <a:rPr lang="en-US" sz="2800" b="1" dirty="0"/>
              <a:t>, VK </a:t>
            </a:r>
            <a:r>
              <a:rPr lang="ru-RU" sz="2800" b="1" dirty="0"/>
              <a:t>Звонки, </a:t>
            </a:r>
            <a:r>
              <a:rPr lang="ru-RU" sz="2800" b="1" dirty="0" smtClean="0"/>
              <a:t>Яндекс </a:t>
            </a:r>
            <a:r>
              <a:rPr lang="ru-RU" sz="2800" b="1" dirty="0"/>
              <a:t>Телемост, </a:t>
            </a:r>
            <a:r>
              <a:rPr lang="ru-RU" sz="2800" b="1" dirty="0" err="1"/>
              <a:t>Видеозвонки</a:t>
            </a:r>
            <a:r>
              <a:rPr lang="ru-RU" sz="2800" b="1" dirty="0"/>
              <a:t> </a:t>
            </a:r>
            <a:r>
              <a:rPr lang="en-US" sz="2800" b="1" dirty="0" smtClean="0"/>
              <a:t>Mail.ru</a:t>
            </a:r>
            <a:endParaRPr lang="ru-RU" sz="2800" b="1" dirty="0"/>
          </a:p>
          <a:p>
            <a:r>
              <a:rPr lang="ru-RU" sz="2800" b="1" u="sng" dirty="0" err="1" smtClean="0"/>
              <a:t>Нейросети</a:t>
            </a:r>
            <a:r>
              <a:rPr lang="ru-RU" sz="2800" b="1" u="sng" dirty="0" smtClean="0"/>
              <a:t> </a:t>
            </a:r>
            <a:r>
              <a:rPr lang="ru-RU" sz="2800" b="1" dirty="0" smtClean="0"/>
              <a:t>по созданию картинок: К</a:t>
            </a:r>
            <a:r>
              <a:rPr lang="en-US" sz="2800" b="1" dirty="0" err="1" smtClean="0"/>
              <a:t>andinsky</a:t>
            </a:r>
            <a:r>
              <a:rPr lang="ru-RU" sz="2800" b="1" dirty="0" smtClean="0"/>
              <a:t>, </a:t>
            </a:r>
            <a:r>
              <a:rPr lang="ru-RU" sz="2800" b="1" dirty="0" err="1"/>
              <a:t>Ш</a:t>
            </a:r>
            <a:r>
              <a:rPr lang="ru-RU" sz="2800" b="1" dirty="0" err="1" smtClean="0"/>
              <a:t>едеврум</a:t>
            </a:r>
            <a:r>
              <a:rPr lang="en-US" sz="2800" b="1" dirty="0" smtClean="0"/>
              <a:t> </a:t>
            </a:r>
            <a:r>
              <a:rPr lang="ru-RU" sz="2800" b="1" dirty="0" smtClean="0"/>
              <a:t>, по созданию текстов: Яндекс Браузер с Алисой, </a:t>
            </a:r>
            <a:r>
              <a:rPr lang="en-US" sz="2800" b="1" dirty="0" err="1" smtClean="0"/>
              <a:t>GigaChat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r>
              <a:rPr lang="ru-RU" sz="2800" b="1" u="sng" dirty="0" smtClean="0"/>
              <a:t>Карты</a:t>
            </a:r>
            <a:r>
              <a:rPr lang="ru-RU" sz="2800" b="1" dirty="0" smtClean="0"/>
              <a:t>: Яндекс Карты, Дубль Гис.</a:t>
            </a:r>
          </a:p>
          <a:p>
            <a:r>
              <a:rPr lang="ru-RU" sz="2800" b="1" u="sng" dirty="0" err="1" smtClean="0"/>
              <a:t>Соцсети</a:t>
            </a:r>
            <a:r>
              <a:rPr lang="ru-RU" sz="2800" b="1" dirty="0" smtClean="0"/>
              <a:t>: </a:t>
            </a:r>
            <a:r>
              <a:rPr lang="ru-RU" sz="2800" b="1" dirty="0" err="1" smtClean="0"/>
              <a:t>ВКонтакте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ТамТам</a:t>
            </a:r>
            <a:r>
              <a:rPr lang="ru-RU" sz="2800" b="1" dirty="0" smtClean="0"/>
              <a:t>, Одноклассники, </a:t>
            </a:r>
            <a:r>
              <a:rPr lang="en-US" sz="2800" b="1" dirty="0" err="1" smtClean="0"/>
              <a:t>RuTube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TenChat</a:t>
            </a:r>
            <a:r>
              <a:rPr lang="en-US" sz="2800" b="1" dirty="0" smtClean="0"/>
              <a:t>, </a:t>
            </a:r>
            <a:r>
              <a:rPr lang="ru-RU" sz="2800" b="1" dirty="0" smtClean="0"/>
              <a:t>Дзен</a:t>
            </a:r>
          </a:p>
          <a:p>
            <a:r>
              <a:rPr lang="ru-RU" sz="2800" b="1" u="sng" dirty="0" smtClean="0"/>
              <a:t>Антивирусы: </a:t>
            </a:r>
            <a:r>
              <a:rPr lang="en-US" sz="2800" b="1" dirty="0"/>
              <a:t>Kaspersky</a:t>
            </a:r>
            <a:r>
              <a:rPr lang="ru-RU" sz="2800" b="1" dirty="0" smtClean="0"/>
              <a:t>, Доктор Веб</a:t>
            </a:r>
          </a:p>
        </p:txBody>
      </p:sp>
    </p:spTree>
    <p:extLst>
      <p:ext uri="{BB962C8B-B14F-4D97-AF65-F5344CB8AC3E}">
        <p14:creationId xmlns:p14="http://schemas.microsoft.com/office/powerpoint/2010/main" val="1046048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азбукаинтернета.рф</a:t>
            </a:r>
          </a:p>
        </p:txBody>
      </p:sp>
      <p:pic>
        <p:nvPicPr>
          <p:cNvPr id="5123" name="Picture 3" descr="\\Mac\AllFiles\private\var\folders\xb\fwd9rt1j2nd9_cgg0bfxlmpc0000gn\T\93A99CE8-CE94-4789-9342-BF06BFEDD44A\Снимок экрана 2023-05-21 в 19.34.0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3"/>
          <a:stretch/>
        </p:blipFill>
        <p:spPr bwMode="auto">
          <a:xfrm>
            <a:off x="107504" y="908720"/>
            <a:ext cx="857070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23528" y="2492896"/>
            <a:ext cx="68407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76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pic>
        <p:nvPicPr>
          <p:cNvPr id="6148" name="Picture 4" descr="\\Mac\AllFiles\private\var\folders\xb\fwd9rt1j2nd9_cgg0bfxlmpc0000gn\T\841ED026-2C7A-4EAA-BE51-EA569A8EE62E\Снимок экрана 2023-05-21 в 19.39.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308"/>
          <a:stretch/>
        </p:blipFill>
        <p:spPr bwMode="auto">
          <a:xfrm>
            <a:off x="755576" y="1176322"/>
            <a:ext cx="7488832" cy="270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Mac\AllFiles\private\var\folders\xb\fwd9rt1j2nd9_cgg0bfxlmpc0000gn\T\51781AC0-08CD-47A9-A367-D95FCE9EB453\Снимок экрана 2023-05-21 в 19.40.0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052"/>
          <a:stretch/>
        </p:blipFill>
        <p:spPr bwMode="auto">
          <a:xfrm>
            <a:off x="762621" y="3580317"/>
            <a:ext cx="7481787" cy="297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310" y="99104"/>
            <a:ext cx="8807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Материалы </a:t>
            </a:r>
            <a:r>
              <a:rPr lang="ru-RU" sz="3200" b="1" dirty="0" smtClean="0"/>
              <a:t>разделены</a:t>
            </a:r>
            <a:r>
              <a:rPr lang="ru-RU" sz="3200" b="1" dirty="0" smtClean="0"/>
              <a:t>: </a:t>
            </a:r>
            <a:r>
              <a:rPr lang="ru-RU" sz="3200" b="1" dirty="0" smtClean="0"/>
              <a:t>Базовый </a:t>
            </a:r>
            <a:r>
              <a:rPr lang="ru-RU" sz="3200" b="1" dirty="0" smtClean="0"/>
              <a:t>курс и </a:t>
            </a:r>
          </a:p>
          <a:p>
            <a:r>
              <a:rPr lang="ru-RU" sz="3200" b="1" dirty="0" smtClean="0"/>
              <a:t>Расширенный курс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67393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A3DE48-1F1A-FDEF-ECDF-9A6109417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119675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При составлении программы учитываются:</a:t>
            </a:r>
          </a:p>
          <a:p>
            <a:r>
              <a:rPr lang="ru-RU" sz="3200" b="1" dirty="0" smtClean="0"/>
              <a:t>запросы слушателей и задачи по обучению.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На сайте </a:t>
            </a:r>
            <a:r>
              <a:rPr lang="en-US" sz="3200" b="1" dirty="0" smtClean="0"/>
              <a:t>azbukainterneta.ru </a:t>
            </a:r>
          </a:p>
          <a:p>
            <a:r>
              <a:rPr lang="en-US" sz="3200" b="1" dirty="0" smtClean="0"/>
              <a:t>13 </a:t>
            </a:r>
            <a:r>
              <a:rPr lang="ru-RU" sz="3200" b="1" dirty="0" smtClean="0"/>
              <a:t>программ обучения (базовый курс и курсы для продвинутых пользователей)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Можно полностью использовать </a:t>
            </a:r>
          </a:p>
          <a:p>
            <a:r>
              <a:rPr lang="ru-RU" sz="3200" b="1" dirty="0" smtClean="0"/>
              <a:t>или брать за основу!</a:t>
            </a:r>
          </a:p>
        </p:txBody>
      </p:sp>
      <p:pic>
        <p:nvPicPr>
          <p:cNvPr id="7171" name="Picture 3" descr="C:\Users\lorali\Downloads\398-3980071_classroom-icon-png-blue-clipart-classroom-teacher-computer-classroom-icon-png-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76" y="4798655"/>
            <a:ext cx="184482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6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3494" b="20513"/>
          <a:stretch/>
        </p:blipFill>
        <p:spPr bwMode="auto">
          <a:xfrm>
            <a:off x="179512" y="105289"/>
            <a:ext cx="1296140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E38A22C-E97D-05D3-1CFE-C8AF4A41C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1"/>
            <a:ext cx="7455971" cy="4193984"/>
          </a:xfrm>
          <a:prstGeom prst="rect">
            <a:avLst/>
          </a:prstGeom>
        </p:spPr>
      </p:pic>
      <p:pic>
        <p:nvPicPr>
          <p:cNvPr id="1026" name="Picture 2" descr="\\Mac\AllFiles\private\var\folders\xb\fwd9rt1j2nd9_cgg0bfxlmpc0000gn\T\BDFCFC2D-816E-4222-ACF4-56399FCCDADA\Снимок экрана 2022-12-04 в 18.46.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1440" b="-1"/>
          <a:stretch/>
        </p:blipFill>
        <p:spPr bwMode="auto">
          <a:xfrm>
            <a:off x="1115616" y="836712"/>
            <a:ext cx="7343775" cy="48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39" y="6021288"/>
            <a:ext cx="434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vk.com/</a:t>
            </a:r>
            <a:r>
              <a:rPr lang="en-US" sz="3200" b="1" dirty="0" err="1" smtClean="0">
                <a:solidFill>
                  <a:srgbClr val="00B0F0"/>
                </a:solidFill>
              </a:rPr>
              <a:t>azbukainterneta</a:t>
            </a:r>
            <a:endParaRPr lang="ru-RU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6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127827"/>
            <a:ext cx="7502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25672"/>
            <a:ext cx="7928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rgbClr val="0070C0"/>
                </a:solidFill>
              </a:rPr>
              <a:t>GOSUSLUGI.RU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10. Сайт </a:t>
            </a:r>
            <a:r>
              <a:rPr lang="ru-RU" sz="2000" b="1" dirty="0" smtClean="0">
                <a:solidFill>
                  <a:srgbClr val="0070C0"/>
                </a:solidFill>
              </a:rPr>
              <a:t>Социального фонда </a:t>
            </a:r>
            <a:r>
              <a:rPr lang="ru-RU" sz="2000" b="1" dirty="0">
                <a:solidFill>
                  <a:srgbClr val="0070C0"/>
                </a:solidFill>
              </a:rPr>
              <a:t>России – pfrf.ru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11. Полезные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14. Поиск работы через интернет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339651"/>
            <a:ext cx="8786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Слушатель умеет  делать записи на компьютере, сохранять и систематизировать нужную информацию, работать в безопасном режиме  в интернете, делать запросы, находить нужную информацию, пользоваться различными социальными онлайн сервисами.</a:t>
            </a:r>
          </a:p>
        </p:txBody>
      </p:sp>
    </p:spTree>
    <p:extLst>
      <p:ext uri="{BB962C8B-B14F-4D97-AF65-F5344CB8AC3E}">
        <p14:creationId xmlns:p14="http://schemas.microsoft.com/office/powerpoint/2010/main" val="2873463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4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5102" y="92150"/>
            <a:ext cx="7502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3585" y="610136"/>
            <a:ext cx="792876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ступень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Глава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1. Устройство компьютера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2. Файлы 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папки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II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ступень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3. Работа с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текстом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III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ступень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6. Безопасная работа в сети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Интернет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IV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ступень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GOSUSLUGI.RU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10. Сайт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Социального фонда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России –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fr.ru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ступень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11. Полезные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сервисы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VI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ступень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Глава 14. Поиск работы через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699084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</a:t>
            </a:r>
            <a:r>
              <a:rPr lang="ru-RU" sz="2800" b="1" dirty="0" err="1"/>
              <a:t>ЛАЙТ</a:t>
            </a:r>
            <a:r>
              <a:rPr lang="ru-RU" sz="2800" b="1" dirty="0"/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B7BCFC-2A38-3588-93CB-2168DB4B0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1" y="1556792"/>
            <a:ext cx="80660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7. Электронная почта</a:t>
            </a:r>
          </a:p>
        </p:txBody>
      </p:sp>
      <p:sp>
        <p:nvSpPr>
          <p:cNvPr id="6" name="Арка 5"/>
          <p:cNvSpPr/>
          <p:nvPr/>
        </p:nvSpPr>
        <p:spPr>
          <a:xfrm rot="16200000">
            <a:off x="517706" y="3124338"/>
            <a:ext cx="761253" cy="856185"/>
          </a:xfrm>
          <a:prstGeom prst="blockArc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91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</a:t>
            </a:r>
            <a:r>
              <a:rPr lang="ru-RU" sz="2800" b="1" dirty="0" err="1"/>
              <a:t>ЛАЙТ</a:t>
            </a:r>
            <a:r>
              <a:rPr lang="ru-RU" sz="2800" b="1" dirty="0"/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6F44D26-0BE2-9844-2D07-3E679A915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1" y="1556792"/>
            <a:ext cx="80660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7. Электронная почта</a:t>
            </a:r>
          </a:p>
        </p:txBody>
      </p:sp>
      <p:sp>
        <p:nvSpPr>
          <p:cNvPr id="6" name="Арка 5"/>
          <p:cNvSpPr/>
          <p:nvPr/>
        </p:nvSpPr>
        <p:spPr>
          <a:xfrm rot="16200000">
            <a:off x="517706" y="3124338"/>
            <a:ext cx="761253" cy="856185"/>
          </a:xfrm>
          <a:prstGeom prst="blockArc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9" y="2204864"/>
            <a:ext cx="4572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32" y="5096931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3863" y="5272654"/>
            <a:ext cx="75813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8 Портал государственных услуг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10 Сайт Пенсионного фонда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80920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127827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25672"/>
            <a:ext cx="7928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rgbClr val="0070C0"/>
                </a:solidFill>
              </a:rPr>
              <a:t>GOSUSLUGI.RU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10. Сайт </a:t>
            </a:r>
            <a:r>
              <a:rPr lang="ru-RU" sz="2000" b="1" dirty="0" smtClean="0">
                <a:solidFill>
                  <a:srgbClr val="0070C0"/>
                </a:solidFill>
              </a:rPr>
              <a:t>Социального фонда </a:t>
            </a:r>
            <a:r>
              <a:rPr lang="ru-RU" sz="2000" b="1" dirty="0">
                <a:solidFill>
                  <a:srgbClr val="0070C0"/>
                </a:solidFill>
              </a:rPr>
              <a:t>России – pfrf.ru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11. Полезные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14. Поиск работы через интернет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78" y="5345302"/>
            <a:ext cx="912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Есть материалы: на  </a:t>
            </a:r>
            <a:r>
              <a:rPr lang="en-US" sz="3600" b="1" dirty="0" smtClean="0"/>
              <a:t>Windows 7, Windows 10, </a:t>
            </a:r>
            <a:r>
              <a:rPr lang="ru-RU" sz="3600" b="1" dirty="0" smtClean="0"/>
              <a:t>ОС «Альт»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2108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437C94-FE50-D8FD-F9D0-83EE1F424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9"/>
            <a:ext cx="6498405" cy="3655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268760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2050" name="Picture 2" descr="C:\Users\Лариса\Desktop\Screenshot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" r="8654"/>
          <a:stretch/>
        </p:blipFill>
        <p:spPr bwMode="auto">
          <a:xfrm>
            <a:off x="539552" y="925672"/>
            <a:ext cx="7161545" cy="523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27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777E779-0709-E3E9-A2E7-927334C7A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44" name="Picture 4" descr="\\Mac\AllFiles\private\var\folders\xb\fwd9rt1j2nd9_cgg0bfxlmpc0000gn\T\2ABC0EA2-95A2-4618-B550-B2B69AC8709B\Снимок экрана 2023-05-22 в 12.01.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71"/>
          <a:stretch/>
        </p:blipFill>
        <p:spPr bwMode="auto">
          <a:xfrm>
            <a:off x="251520" y="770337"/>
            <a:ext cx="8640960" cy="51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83568" y="3933056"/>
            <a:ext cx="7488832" cy="102180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482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EE7060-28BD-5ED7-EFE4-E39037A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" y="1700808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6669" y="97468"/>
            <a:ext cx="4732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Модули расширенного курса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517678"/>
            <a:ext cx="81640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Работа </a:t>
            </a:r>
            <a:r>
              <a:rPr lang="ru-RU" sz="2000" b="1" dirty="0" smtClean="0"/>
              <a:t>с большими </a:t>
            </a:r>
            <a:r>
              <a:rPr lang="ru-RU" sz="2000" b="1" dirty="0"/>
              <a:t>объемами информации (хранение, сжатие, облачные хранилища).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Региональные интернет сервисы на примере Нижегородской </a:t>
            </a:r>
            <a:r>
              <a:rPr lang="ru-RU" sz="2000" b="1" dirty="0" smtClean="0"/>
              <a:t>области.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Работа в </a:t>
            </a:r>
            <a:r>
              <a:rPr lang="ru-RU" sz="2000" b="1" dirty="0" err="1" smtClean="0"/>
              <a:t>соцсетях</a:t>
            </a:r>
            <a:r>
              <a:rPr lang="ru-RU" sz="2000" b="1" dirty="0" smtClean="0"/>
              <a:t> (</a:t>
            </a:r>
            <a:r>
              <a:rPr lang="ru-RU" sz="2000" b="1" dirty="0" smtClean="0"/>
              <a:t>Одноклассники, </a:t>
            </a:r>
            <a:r>
              <a:rPr lang="ru-RU" sz="2000" b="1" dirty="0" err="1" smtClean="0"/>
              <a:t>ВКонтакте</a:t>
            </a:r>
            <a:r>
              <a:rPr lang="ru-RU" sz="2000" b="1" dirty="0" smtClean="0"/>
              <a:t>, Дзен, </a:t>
            </a:r>
            <a:r>
              <a:rPr lang="ru-RU" sz="2000" b="1" dirty="0"/>
              <a:t>Т</a:t>
            </a:r>
            <a:r>
              <a:rPr lang="ru-RU" sz="2000" b="1" dirty="0" smtClean="0"/>
              <a:t>елеграм, </a:t>
            </a:r>
            <a:r>
              <a:rPr lang="en-US" sz="2000" b="1" dirty="0" err="1" smtClean="0"/>
              <a:t>RuTube</a:t>
            </a:r>
            <a:r>
              <a:rPr lang="ru-RU" sz="2000" b="1" dirty="0" smtClean="0"/>
              <a:t>)</a:t>
            </a:r>
            <a:r>
              <a:rPr lang="ru-RU" sz="2000" b="1" dirty="0" smtClean="0"/>
              <a:t>. 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Финансовые расчеты в сети </a:t>
            </a:r>
            <a:r>
              <a:rPr lang="ru-RU" sz="2000" b="1" dirty="0" smtClean="0"/>
              <a:t>интернете (бесконтактные формы оплаты, банковские карты, онлайн-банк) 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Поиск работы, составление резюме, основы работы в </a:t>
            </a:r>
            <a:r>
              <a:rPr lang="en-US" sz="2000" b="1" dirty="0" err="1"/>
              <a:t>Ecxel</a:t>
            </a:r>
            <a:r>
              <a:rPr lang="ru-RU" sz="2000" b="1" dirty="0"/>
              <a:t>, в </a:t>
            </a:r>
            <a:r>
              <a:rPr lang="en-US" sz="2000" b="1" dirty="0"/>
              <a:t>Power Point</a:t>
            </a:r>
            <a:r>
              <a:rPr lang="ru-RU" sz="2000" b="1" dirty="0"/>
              <a:t>, в редакторе изображений.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Основы работы на планшетном компьютере.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Работа в программах </a:t>
            </a:r>
            <a:r>
              <a:rPr lang="ru-RU" sz="2000" b="1" dirty="0" smtClean="0"/>
              <a:t>видеообщения на смартфоне . </a:t>
            </a:r>
            <a:r>
              <a:rPr lang="ru-RU" sz="2000" b="1" dirty="0"/>
              <a:t>Разбираем </a:t>
            </a:r>
            <a:r>
              <a:rPr lang="en-US" sz="2000" b="1" dirty="0"/>
              <a:t> </a:t>
            </a:r>
            <a:r>
              <a:rPr lang="ru-RU" sz="2000" b="1" dirty="0" smtClean="0"/>
              <a:t>Телеграм, </a:t>
            </a:r>
            <a:r>
              <a:rPr lang="en-US" sz="2000" b="1" dirty="0" smtClean="0"/>
              <a:t>VK </a:t>
            </a:r>
            <a:r>
              <a:rPr lang="ru-RU" sz="2000" b="1" dirty="0" smtClean="0"/>
              <a:t>Звонки, Вайбер</a:t>
            </a:r>
            <a:r>
              <a:rPr lang="ru-RU" sz="2000" b="1" dirty="0"/>
              <a:t>, Вотсап.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Работа с мобильными </a:t>
            </a:r>
            <a:r>
              <a:rPr lang="ru-RU" sz="2000" b="1" dirty="0" smtClean="0"/>
              <a:t>приложениями.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Организация путешествий через интернет.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 </a:t>
            </a:r>
            <a:r>
              <a:rPr lang="ru-RU" sz="2000" b="1" dirty="0" err="1" smtClean="0"/>
              <a:t>Кибербезопасность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 Онлайн-сервисы государственных органов власти и </a:t>
            </a:r>
            <a:r>
              <a:rPr lang="ru-RU" sz="2000" b="1" dirty="0" smtClean="0"/>
              <a:t>ведомств.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/>
              <a:t> Основы </a:t>
            </a:r>
            <a:r>
              <a:rPr lang="ru-RU" sz="2000" b="1" dirty="0" smtClean="0"/>
              <a:t>работы на смартфоне.</a:t>
            </a:r>
            <a:endParaRPr lang="ru-RU" sz="2000" b="1" dirty="0"/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5F5E7600-5CC0-B753-8005-38EA6AEC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9" y="24087"/>
            <a:ext cx="799391" cy="4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798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28528"/>
            <a:ext cx="903649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Варианты  формирования программы под запросы:</a:t>
            </a:r>
          </a:p>
          <a:p>
            <a:endParaRPr lang="ru-RU" dirty="0" smtClean="0"/>
          </a:p>
          <a:p>
            <a:r>
              <a:rPr lang="ru-RU" sz="2000" b="1" dirty="0" smtClean="0"/>
              <a:t>Работа на смартфоне с акцентом на </a:t>
            </a:r>
            <a:r>
              <a:rPr lang="ru-RU" sz="2000" b="1" dirty="0" err="1" smtClean="0"/>
              <a:t>видеообщение</a:t>
            </a:r>
            <a:endParaRPr lang="ru-RU" sz="2000" b="1" dirty="0" smtClean="0"/>
          </a:p>
          <a:p>
            <a:r>
              <a:rPr lang="ru-RU" sz="2400" dirty="0" smtClean="0"/>
              <a:t>За основу </a:t>
            </a:r>
          </a:p>
          <a:p>
            <a:r>
              <a:rPr lang="ru-RU" sz="2400" dirty="0" smtClean="0"/>
              <a:t>модуль 12 «Основы работы на смартфоне»  + глава 5 «</a:t>
            </a:r>
            <a:r>
              <a:rPr lang="ru-RU" sz="2400" dirty="0" err="1" smtClean="0"/>
              <a:t>Вайбер</a:t>
            </a:r>
            <a:r>
              <a:rPr lang="ru-RU" sz="2400" dirty="0" smtClean="0"/>
              <a:t>» модуля 7 «</a:t>
            </a:r>
            <a:r>
              <a:rPr lang="ru-RU" sz="2400" dirty="0" err="1" smtClean="0"/>
              <a:t>Видеообщение</a:t>
            </a:r>
            <a:r>
              <a:rPr lang="ru-RU" sz="2400" dirty="0" smtClean="0"/>
              <a:t>»</a:t>
            </a:r>
          </a:p>
          <a:p>
            <a:endParaRPr lang="ru-RU" dirty="0"/>
          </a:p>
          <a:p>
            <a:r>
              <a:rPr lang="ru-RU" sz="2000" b="1" dirty="0" smtClean="0"/>
              <a:t>Работа в социальных сетях с акцентом на работу с выносными устройствами </a:t>
            </a:r>
          </a:p>
          <a:p>
            <a:r>
              <a:rPr lang="ru-RU" sz="2000" b="1" dirty="0"/>
              <a:t>х</a:t>
            </a:r>
            <a:r>
              <a:rPr lang="ru-RU" sz="2000" b="1" dirty="0" smtClean="0"/>
              <a:t>ранения информации. </a:t>
            </a:r>
          </a:p>
          <a:p>
            <a:r>
              <a:rPr lang="ru-RU" sz="2400" dirty="0" smtClean="0"/>
              <a:t>За основу </a:t>
            </a:r>
          </a:p>
          <a:p>
            <a:r>
              <a:rPr lang="ru-RU" sz="2400" dirty="0" smtClean="0"/>
              <a:t>Модуль 3 «Социальные сети» +  глава 3 «Работа </a:t>
            </a:r>
            <a:r>
              <a:rPr lang="ru-RU" sz="2400" dirty="0"/>
              <a:t>с </a:t>
            </a:r>
            <a:r>
              <a:rPr lang="ru-RU" sz="2400" dirty="0" err="1"/>
              <a:t>флешкой</a:t>
            </a:r>
            <a:r>
              <a:rPr lang="ru-RU" sz="2400" dirty="0"/>
              <a:t> и переносным жестким </a:t>
            </a:r>
            <a:r>
              <a:rPr lang="ru-RU" sz="2400" dirty="0" smtClean="0"/>
              <a:t>диском»</a:t>
            </a:r>
          </a:p>
          <a:p>
            <a:endParaRPr lang="ru-RU" sz="2400" dirty="0"/>
          </a:p>
          <a:p>
            <a:r>
              <a:rPr lang="ru-RU" sz="2000" b="1" dirty="0" smtClean="0"/>
              <a:t>Работа с социальными </a:t>
            </a:r>
          </a:p>
          <a:p>
            <a:r>
              <a:rPr lang="ru-RU" sz="2000" b="1" dirty="0" smtClean="0"/>
              <a:t>сервисами на сайтах </a:t>
            </a:r>
          </a:p>
          <a:p>
            <a:r>
              <a:rPr lang="ru-RU" sz="2000" b="1" dirty="0" smtClean="0"/>
              <a:t>государственных органов власти</a:t>
            </a:r>
          </a:p>
          <a:p>
            <a:r>
              <a:rPr lang="ru-RU" sz="2400" dirty="0" smtClean="0"/>
              <a:t>Материалы модуля 11 </a:t>
            </a:r>
          </a:p>
          <a:p>
            <a:r>
              <a:rPr lang="ru-RU" sz="2400" dirty="0" smtClean="0"/>
              <a:t>«</a:t>
            </a:r>
            <a:r>
              <a:rPr lang="ru-RU" sz="2400" dirty="0"/>
              <a:t>Онлайн-сервисы </a:t>
            </a:r>
            <a:endParaRPr lang="ru-RU" sz="2400" dirty="0" smtClean="0"/>
          </a:p>
          <a:p>
            <a:r>
              <a:rPr lang="ru-RU" sz="2400" dirty="0" smtClean="0"/>
              <a:t>государственных </a:t>
            </a:r>
            <a:r>
              <a:rPr lang="ru-RU" sz="2400" dirty="0"/>
              <a:t>органов власти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ведомств</a:t>
            </a:r>
          </a:p>
        </p:txBody>
      </p:sp>
      <p:pic>
        <p:nvPicPr>
          <p:cNvPr id="9218" name="Picture 2" descr="Y:\Desktop\Снимок экрана 2023-05-22 в 11.50.2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/>
          <a:stretch/>
        </p:blipFill>
        <p:spPr bwMode="auto">
          <a:xfrm>
            <a:off x="4290400" y="4165426"/>
            <a:ext cx="4530073" cy="24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38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F437C94-FE50-D8FD-F9D0-83EE1F424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9"/>
            <a:ext cx="6498405" cy="36553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3406" y="692696"/>
            <a:ext cx="885698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b="1" dirty="0"/>
              <a:t>Модуль 4: «Оплата товаров и услуг через интернет»: полезные сервисы и платежные устройства. Глава 5: «Бесконтактная оплата покупок в магазинах (офлайн)» </a:t>
            </a:r>
            <a:endParaRPr lang="ru-RU" sz="2000" b="1" dirty="0"/>
          </a:p>
          <a:p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Модуль 6: «Основы работы на планшетном компьютере». Главы 1–6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Модуль 7: «Мобильные приложения для видеообщения». Главы 1–6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Модуль 8: «Работа с мобильными приложениями». Главы 1–5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Модуль 10: «</a:t>
            </a:r>
            <a:r>
              <a:rPr lang="ru-RU" sz="2000" b="1" dirty="0" err="1"/>
              <a:t>Кибербезопасность</a:t>
            </a:r>
            <a:r>
              <a:rPr lang="ru-RU" sz="2000" b="1" dirty="0"/>
              <a:t>». Глава 7: «Безопасность мобильного устройства» </a:t>
            </a:r>
            <a:r>
              <a:rPr lang="ru-RU" sz="2000" b="1" dirty="0" smtClean="0"/>
              <a:t>—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Модуль 11: «Онлайн-сервисы государственных органов власти и ведомств». Глава 5: «Мобильные приложения государственных услуг» </a:t>
            </a:r>
            <a:endParaRPr lang="ru-RU" sz="2000" b="1" dirty="0" smtClean="0"/>
          </a:p>
          <a:p>
            <a:endParaRPr lang="ru-RU" sz="2000" b="1" dirty="0"/>
          </a:p>
          <a:p>
            <a:r>
              <a:rPr lang="ru-RU" sz="2000" b="1" dirty="0" smtClean="0"/>
              <a:t>Модуль </a:t>
            </a:r>
            <a:r>
              <a:rPr lang="ru-RU" sz="2000" b="1" dirty="0"/>
              <a:t>12: «Основы работы на смартфоне». Главы 1–8 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640" y="154706"/>
            <a:ext cx="6470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Материалы в Азбуке интернета по работе на смартфоне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1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48680"/>
            <a:ext cx="80648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Обучение компьютерной грамотности. Форматы оказания услуги:</a:t>
            </a:r>
          </a:p>
          <a:p>
            <a:endParaRPr lang="ru-RU" sz="2400" b="1" dirty="0"/>
          </a:p>
          <a:p>
            <a:r>
              <a:rPr lang="ru-RU" sz="2600" b="1" dirty="0" smtClean="0"/>
              <a:t>Социальная услуга</a:t>
            </a:r>
          </a:p>
          <a:p>
            <a:r>
              <a:rPr lang="ru-RU" sz="2600" b="1" dirty="0" smtClean="0"/>
              <a:t>Информационно-консультационная услуга</a:t>
            </a:r>
          </a:p>
          <a:p>
            <a:r>
              <a:rPr lang="ru-RU" sz="2600" dirty="0" smtClean="0"/>
              <a:t>Учреждению не нужна образовательная лицензия. Обучение проводят сотрудники, которые не являются преподавателями.</a:t>
            </a:r>
          </a:p>
          <a:p>
            <a:endParaRPr lang="ru-RU" sz="2600" b="1" dirty="0" smtClean="0"/>
          </a:p>
          <a:p>
            <a:r>
              <a:rPr lang="ru-RU" sz="2600" b="1" dirty="0" smtClean="0"/>
              <a:t>Услуга дополнительного образования</a:t>
            </a:r>
          </a:p>
          <a:p>
            <a:r>
              <a:rPr lang="ru-RU" sz="2600" dirty="0" smtClean="0"/>
              <a:t>Учреждение имеет образовательную лицензию</a:t>
            </a:r>
          </a:p>
          <a:p>
            <a:r>
              <a:rPr lang="ru-RU" sz="2600" dirty="0" smtClean="0"/>
              <a:t>Преподаватели имеют определенную квалификацию, которую подтверждают (аттестация)</a:t>
            </a:r>
          </a:p>
        </p:txBody>
      </p:sp>
    </p:spTree>
    <p:extLst>
      <p:ext uri="{BB962C8B-B14F-4D97-AF65-F5344CB8AC3E}">
        <p14:creationId xmlns:p14="http://schemas.microsoft.com/office/powerpoint/2010/main" val="2031280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226E658-60AF-8122-125C-4380ED4EA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3074" name="Picture 2" descr="C:\Users\Лариса\Desktop\Screensh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4" y="980728"/>
            <a:ext cx="8831509" cy="536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2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21380" b="20513"/>
          <a:stretch/>
        </p:blipFill>
        <p:spPr bwMode="auto">
          <a:xfrm>
            <a:off x="179512" y="105289"/>
            <a:ext cx="530702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6F3EF8-3843-3632-96DC-66098D176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098" name="Picture 2" descr="C:\Users\Лариса\Desktop\Screenshot_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" y="105290"/>
            <a:ext cx="7166429" cy="63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09558" y="188640"/>
            <a:ext cx="1296144" cy="46607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83768" y="571366"/>
            <a:ext cx="1512168" cy="48137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85096"/>
            <a:ext cx="2502586" cy="48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21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E72B195-5040-3E01-C3E7-692597CE7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6146" name="Picture 2" descr="C:\Users\Лариса\Desktop\Screenshot_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"/>
          <a:stretch/>
        </p:blipFill>
        <p:spPr bwMode="auto">
          <a:xfrm>
            <a:off x="169270" y="332656"/>
            <a:ext cx="880545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283968" y="2780928"/>
            <a:ext cx="0" cy="72008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184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024" y="2708920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текст урока (раздел </a:t>
            </a:r>
            <a:r>
              <a:rPr lang="ru-RU" sz="2400" b="1" dirty="0" smtClean="0"/>
              <a:t>«Преподавателю»)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презентации (раздел </a:t>
            </a:r>
            <a:r>
              <a:rPr lang="ru-RU" sz="2400" b="1" dirty="0" smtClean="0"/>
              <a:t>«Преподавателю»)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видео (раздел  </a:t>
            </a:r>
            <a:r>
              <a:rPr lang="ru-RU" sz="2400" b="1" dirty="0" smtClean="0"/>
              <a:t>«Полезная </a:t>
            </a:r>
            <a:r>
              <a:rPr lang="ru-RU" sz="2400" b="1" dirty="0"/>
              <a:t>информация – </a:t>
            </a:r>
            <a:r>
              <a:rPr lang="ru-RU" sz="2400" b="1" dirty="0" smtClean="0"/>
              <a:t>Видеоматериалы»)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текст учебника для слушателей (раздел </a:t>
            </a:r>
            <a:r>
              <a:rPr lang="ru-RU" sz="2400" b="1" dirty="0" smtClean="0"/>
              <a:t>«Учебник»)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контрольные вопросы к </a:t>
            </a:r>
            <a:r>
              <a:rPr lang="ru-RU" sz="2400" b="1" dirty="0" smtClean="0"/>
              <a:t>темам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/>
              <a:t>тесты</a:t>
            </a:r>
            <a:endParaRPr lang="ru-RU" sz="2400" b="1" dirty="0"/>
          </a:p>
        </p:txBody>
      </p:sp>
      <p:pic>
        <p:nvPicPr>
          <p:cNvPr id="4" name="Picture 2" descr="C:\Users\Лариса\Desktop\Screensh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4677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0881" y="676594"/>
            <a:ext cx="7129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399FF"/>
                </a:solidFill>
              </a:rPr>
              <a:t>Подготовка материалов к уроку для преподавателя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700808"/>
            <a:ext cx="786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Что можно взять с сайта проекта «Азбука интернета» </a:t>
            </a:r>
          </a:p>
          <a:p>
            <a:r>
              <a:rPr lang="ru-RU" sz="2400" b="1" dirty="0"/>
              <a:t>-</a:t>
            </a:r>
            <a:r>
              <a:rPr lang="en-US" sz="2400" b="1" dirty="0"/>
              <a:t> </a:t>
            </a:r>
            <a:r>
              <a:rPr lang="en-US" sz="2400" b="1" dirty="0" err="1"/>
              <a:t>azbukainterneta.ru</a:t>
            </a:r>
            <a:r>
              <a:rPr lang="ru-RU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1069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Desktop\Снимок экрана 2023-05-22 в 12.07.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7" y="1484784"/>
            <a:ext cx="8698547" cy="514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19998"/>
            <a:ext cx="8759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Рекомендации по дистанционному обучению в блоке </a:t>
            </a:r>
            <a:endParaRPr lang="en-US" sz="2800" b="1" dirty="0" smtClean="0"/>
          </a:p>
          <a:p>
            <a:r>
              <a:rPr lang="ru-RU" sz="2800" b="1" dirty="0" smtClean="0"/>
              <a:t>«Полезная информация» на сайте </a:t>
            </a:r>
            <a:r>
              <a:rPr lang="en-US" sz="2800" b="1" dirty="0" smtClean="0"/>
              <a:t>azbukainterneta.ru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62284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69410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908720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ru-RU" sz="2800" b="1" dirty="0"/>
              <a:t>«Мои интернет-достижения»; </a:t>
            </a:r>
            <a:endParaRPr lang="ru-RU" sz="2800" b="1" dirty="0" smtClean="0"/>
          </a:p>
          <a:p>
            <a:pPr marL="514350" indent="-514350" fontAlgn="base">
              <a:buFont typeface="+mj-lt"/>
              <a:buAutoNum type="arabicPeriod"/>
            </a:pPr>
            <a:endParaRPr lang="ru-RU" sz="2800" b="1" dirty="0"/>
          </a:p>
          <a:p>
            <a:pPr marL="514350" indent="-514350" fontAlgn="base">
              <a:buFont typeface="+mj-lt"/>
              <a:buAutoNum type="arabicPeriod"/>
            </a:pPr>
            <a:r>
              <a:rPr lang="ru-RU" sz="2800" b="1" dirty="0"/>
              <a:t>«Моя общественная интернет-инициатива</a:t>
            </a:r>
            <a:r>
              <a:rPr lang="ru-RU" sz="2800" b="1" dirty="0" smtClean="0"/>
              <a:t>»</a:t>
            </a:r>
          </a:p>
          <a:p>
            <a:pPr marL="514350" indent="-514350" fontAlgn="base">
              <a:buFont typeface="+mj-lt"/>
              <a:buAutoNum type="arabicPeriod"/>
            </a:pPr>
            <a:endParaRPr lang="ru-RU" sz="2800" b="1" dirty="0" smtClean="0"/>
          </a:p>
          <a:p>
            <a:pPr marL="514350" indent="-514350" fontAlgn="base">
              <a:buFont typeface="+mj-lt"/>
              <a:buAutoNum type="arabicPeriod"/>
            </a:pPr>
            <a:r>
              <a:rPr lang="ru-RU" sz="2800" b="1" dirty="0" smtClean="0"/>
              <a:t>«</a:t>
            </a:r>
            <a:r>
              <a:rPr lang="ru-RU" sz="2800" b="1" dirty="0"/>
              <a:t>Я — интернет-звезда</a:t>
            </a:r>
            <a:r>
              <a:rPr lang="ru-RU" sz="2800" b="1" dirty="0" smtClean="0"/>
              <a:t>» </a:t>
            </a:r>
          </a:p>
          <a:p>
            <a:pPr marL="514350" indent="-514350" fontAlgn="base">
              <a:buFont typeface="+mj-lt"/>
              <a:buAutoNum type="arabicPeriod"/>
            </a:pPr>
            <a:endParaRPr lang="ru-RU" sz="2800" b="1" dirty="0"/>
          </a:p>
          <a:p>
            <a:pPr marL="514350" indent="-514350" fontAlgn="base">
              <a:buFont typeface="+mj-lt"/>
              <a:buAutoNum type="arabicPeriod"/>
            </a:pPr>
            <a:r>
              <a:rPr lang="ru-RU" sz="2800" b="1" dirty="0"/>
              <a:t>Номинация, посвященная Году </a:t>
            </a:r>
            <a:r>
              <a:rPr lang="ru-RU" sz="2800" b="1" dirty="0" smtClean="0"/>
              <a:t>семьи </a:t>
            </a:r>
            <a:r>
              <a:rPr lang="ru-RU" sz="2800" b="1" dirty="0"/>
              <a:t>«Семейная интернет-история». </a:t>
            </a:r>
            <a:endParaRPr lang="ru-RU" sz="2800" b="1" dirty="0" smtClean="0"/>
          </a:p>
          <a:p>
            <a:pPr marL="514350" indent="-514350" fontAlgn="base">
              <a:buFont typeface="+mj-lt"/>
              <a:buAutoNum type="arabicPeriod"/>
            </a:pPr>
            <a:endParaRPr lang="ru-RU" sz="2800" b="1" dirty="0"/>
          </a:p>
          <a:p>
            <a:pPr marL="514350" indent="-514350" fontAlgn="base">
              <a:buFont typeface="+mj-lt"/>
              <a:buAutoNum type="arabicPeriod"/>
            </a:pPr>
            <a:r>
              <a:rPr lang="ru-RU" sz="2800" b="1" dirty="0"/>
              <a:t>Специальная номинация для преподавателей, посвященная 10-летию проекта «Азбука интернета», «Мои авторские разработки»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5749" y="139279"/>
            <a:ext cx="61605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Спасибо интернету-2024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64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45" y="612141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	 </a:t>
            </a:r>
            <a:r>
              <a:rPr lang="ru-RU" dirty="0"/>
              <a:t> 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00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Скриншот 19-05-2024 16434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8" y="1016564"/>
            <a:ext cx="8703443" cy="40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27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7953" y="3377338"/>
            <a:ext cx="6480720" cy="207543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admin@azbukainterneta.ru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903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84 66 992</a:t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vk.com/azbukainterneta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 descr="C:\Users\Лариса\AppData\Local\Microsoft\Windows\Temporary Internet Files\Content.IE5\54YN83EH\1024px-Mail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6" y="3711955"/>
            <a:ext cx="671670" cy="6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Лариса\AppData\Local\Microsoft\Windows\Temporary Internet Files\Content.IE5\54YN83EH\768px-Phone_Shiny_Icon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6" y="4788944"/>
            <a:ext cx="671670" cy="6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1B98930-CE1A-D0A7-F686-87BB153D5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708045"/>
            <a:ext cx="1011024" cy="829557"/>
          </a:xfrm>
          <a:prstGeom prst="rect">
            <a:avLst/>
          </a:prstGeom>
        </p:spPr>
      </p:pic>
      <p:pic>
        <p:nvPicPr>
          <p:cNvPr id="12290" name="Picture 2" descr="C:\Users\user\Desktop\Скриншот 03-12-2023 1412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2211"/>
            <a:ext cx="7776864" cy="310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1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E28721B-997F-87FA-389B-4CAD22544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8224" cy="3705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620689"/>
            <a:ext cx="77048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/>
              <a:t>Для класса требуется: </a:t>
            </a:r>
            <a:r>
              <a:rPr lang="ru-RU" sz="2800" b="1" dirty="0" smtClean="0"/>
              <a:t>помещение, компьютеры, регламентирующие документы, оплата работы преподавателя</a:t>
            </a:r>
          </a:p>
          <a:p>
            <a:endParaRPr lang="ru-RU" sz="2800" b="1" dirty="0"/>
          </a:p>
          <a:p>
            <a:r>
              <a:rPr lang="ru-RU" sz="2800" b="1" u="sng" dirty="0" smtClean="0"/>
              <a:t>Взаимодействие: </a:t>
            </a:r>
            <a:r>
              <a:rPr lang="ru-RU" sz="2800" b="1" dirty="0" smtClean="0"/>
              <a:t>МФЦ, центры социального обслуживания, библиотеки, </a:t>
            </a:r>
          </a:p>
          <a:p>
            <a:r>
              <a:rPr lang="ru-RU" sz="2800" b="1" dirty="0" smtClean="0"/>
              <a:t>общественные организации, школы.</a:t>
            </a:r>
          </a:p>
          <a:p>
            <a:r>
              <a:rPr lang="ru-RU" sz="2800" b="1" u="sng" dirty="0" smtClean="0"/>
              <a:t>Реализация:</a:t>
            </a:r>
            <a:r>
              <a:rPr lang="ru-RU" sz="2800" b="1" dirty="0" smtClean="0"/>
              <a:t> через </a:t>
            </a:r>
            <a:r>
              <a:rPr lang="ru-RU" sz="2800" b="1" dirty="0" err="1" smtClean="0"/>
              <a:t>грантовую</a:t>
            </a:r>
            <a:r>
              <a:rPr lang="ru-RU" sz="2800" b="1" dirty="0" smtClean="0"/>
              <a:t> помощь по линии Министерства </a:t>
            </a:r>
          </a:p>
          <a:p>
            <a:r>
              <a:rPr lang="ru-RU" sz="2800" b="1" dirty="0" smtClean="0"/>
              <a:t>внутренней политики региона, </a:t>
            </a:r>
          </a:p>
          <a:p>
            <a:r>
              <a:rPr lang="ru-RU" sz="2800" b="1" dirty="0"/>
              <a:t>ч</a:t>
            </a:r>
            <a:r>
              <a:rPr lang="ru-RU" sz="2800" b="1" dirty="0" smtClean="0"/>
              <a:t>ерез субсидии, возможно, по линии </a:t>
            </a:r>
            <a:r>
              <a:rPr lang="ru-RU" sz="2800" b="1" dirty="0" err="1"/>
              <a:t>М</a:t>
            </a:r>
            <a:r>
              <a:rPr lang="ru-RU" sz="2800" b="1" dirty="0" err="1" smtClean="0"/>
              <a:t>инцифры</a:t>
            </a:r>
            <a:r>
              <a:rPr lang="ru-RU" sz="2800" b="1" dirty="0" smtClean="0"/>
              <a:t>, </a:t>
            </a:r>
            <a:r>
              <a:rPr lang="ru-RU" sz="2800" b="1" dirty="0"/>
              <a:t>М</a:t>
            </a:r>
            <a:r>
              <a:rPr lang="ru-RU" sz="2800" b="1" dirty="0" smtClean="0"/>
              <a:t>интруда или СФР.</a:t>
            </a:r>
          </a:p>
        </p:txBody>
      </p:sp>
    </p:spTree>
    <p:extLst>
      <p:ext uri="{BB962C8B-B14F-4D97-AF65-F5344CB8AC3E}">
        <p14:creationId xmlns:p14="http://schemas.microsoft.com/office/powerpoint/2010/main" val="275692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978DDC5-E4BC-5E3E-8F91-D655F3A4E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3" y="-6491"/>
            <a:ext cx="7968479" cy="44822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Какими могут быть документы ,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регламентирующие работу компьютерного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класса.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293" y="1645643"/>
            <a:ext cx="871296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Положение о классе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Внутренний документ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организации,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закрепляющий образец сертификата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, который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выдается по окончании курсов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3. Документы об обработке персональных данных - Положение о  защите, хранении, обработке и передаче персональных данных обучающихся, Согласие на обработку персональных данных, разрешенных 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субъектом персональных данных для распространения.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(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152-ФЗ, Приказ Федеральной службы по надзору в сфере связи,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информационных технологий и массовых коммуникаций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от 24 февраля 2021 года № 18  «Об утверждении требований к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содержанию согласия на обработку персональных данных, разрешенных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субъектом персональных данных для распространения»)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047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E28721B-997F-87FA-389B-4CAD22544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8224" cy="3705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0"/>
            <a:ext cx="82256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Анкета на организационном собрании слушателей (пример)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1196753"/>
            <a:ext cx="8856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Необходимые данные  слушателя.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Уровень умений работы на компьютере и в интернете (подчеркните нужное)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могу писать тексты на компьютере,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могу сохранить документ на компьютере,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находить и распечатывать фото, текст и другую информацию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компьютера,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искать информацию в интернете,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оформлять электронные услуги,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совершать покупки в интернете,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общаюсь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пользоваться программами видеообщения,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мне показывали как пользоваться компьютером,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не разу не пользовался компьютером и интернетом.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Почему я решил пройти обучение работе  на компьютере и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интернете ___________________________________________________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Чему конкретно я хотел бы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научиться ______________________________________________________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91" y="6309320"/>
            <a:ext cx="54387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1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6A3DE48-1F1A-FDEF-ECDF-9A6109417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1548" y="6239279"/>
            <a:ext cx="634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Канал в «Дзен»  - «Спасибо интернету»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2" descr="C:\Users\user\Desktop\Скриншот 19-05-2024 1456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9" y="1340768"/>
            <a:ext cx="4591892" cy="37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криншот 19-05-2024 1457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24" y="1281602"/>
            <a:ext cx="4319972" cy="38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4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978DDC5-E4BC-5E3E-8F91-D655F3A4E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3" y="-6491"/>
            <a:ext cx="7968479" cy="4482269"/>
          </a:xfrm>
          <a:prstGeom prst="rect">
            <a:avLst/>
          </a:prstGeom>
        </p:spPr>
      </p:pic>
      <p:pic>
        <p:nvPicPr>
          <p:cNvPr id="2050" name="Picture 2" descr="C:\Users\user\Desktop\scale_120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6" y="1700808"/>
            <a:ext cx="8107069" cy="208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581128"/>
            <a:ext cx="8797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Привлекаем внимание, удерживаем интерес, обучаем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31506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498" y="0"/>
            <a:ext cx="7571184" cy="56693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Особенности учебного процесса: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8064896" cy="5494420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ru-RU" sz="3200" b="1" dirty="0"/>
              <a:t>Индивидуальный подход.</a:t>
            </a:r>
          </a:p>
          <a:p>
            <a:r>
              <a:rPr lang="ru-RU" sz="3200" b="1" dirty="0"/>
              <a:t>Группы не более </a:t>
            </a:r>
            <a:r>
              <a:rPr lang="ru-RU" sz="3200" b="1" dirty="0"/>
              <a:t>6</a:t>
            </a:r>
            <a:r>
              <a:rPr lang="ru-RU" sz="3200" b="1" dirty="0" smtClean="0"/>
              <a:t> </a:t>
            </a:r>
            <a:r>
              <a:rPr lang="ru-RU" sz="3200" b="1" dirty="0"/>
              <a:t>человек.</a:t>
            </a:r>
          </a:p>
          <a:p>
            <a:r>
              <a:rPr lang="ru-RU" sz="3200" b="1" dirty="0"/>
              <a:t>Больше повторений пройденного материала.</a:t>
            </a:r>
          </a:p>
          <a:p>
            <a:r>
              <a:rPr lang="ru-RU" sz="3200" b="1" dirty="0"/>
              <a:t>Говорить громко, четко.</a:t>
            </a:r>
          </a:p>
          <a:p>
            <a:r>
              <a:rPr lang="ru-RU" sz="3200" b="1" dirty="0"/>
              <a:t>Быть готовым консультировать слушателей </a:t>
            </a:r>
          </a:p>
          <a:p>
            <a:r>
              <a:rPr lang="ru-RU" sz="3200" b="1" dirty="0"/>
              <a:t>вне занятий.</a:t>
            </a:r>
          </a:p>
          <a:p>
            <a:r>
              <a:rPr lang="ru-RU" sz="3200" b="1" dirty="0"/>
              <a:t>Практические занятия – часть урока.</a:t>
            </a:r>
          </a:p>
          <a:p>
            <a:r>
              <a:rPr lang="ru-RU" sz="3200" b="1" dirty="0"/>
              <a:t>Развитие мелкой моторики.</a:t>
            </a:r>
          </a:p>
          <a:p>
            <a:r>
              <a:rPr lang="ru-RU" sz="3200" b="1" dirty="0"/>
              <a:t>Больше </a:t>
            </a:r>
            <a:r>
              <a:rPr lang="ru-RU" sz="3200" b="1" dirty="0" smtClean="0"/>
              <a:t>практики.</a:t>
            </a:r>
            <a:endParaRPr lang="ru-RU" sz="3200" b="1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401834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7315</TotalTime>
  <Words>1599</Words>
  <Application>Microsoft Office PowerPoint</Application>
  <PresentationFormat>Экран (4:3)</PresentationFormat>
  <Paragraphs>265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azbukainterneta.ru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учебного процесса:</vt:lpstr>
      <vt:lpstr>Методики:</vt:lpstr>
      <vt:lpstr>Тренажеры</vt:lpstr>
      <vt:lpstr>Проект «Азбука интернета»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   </vt:lpstr>
      <vt:lpstr>   </vt:lpstr>
      <vt:lpstr>   </vt:lpstr>
      <vt:lpstr>  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admin@azbukainterneta.ru  8 903 84 66 992  vk.com/azbukainterneta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azbukainterneta.ru</dc:title>
  <dc:creator>Лариса</dc:creator>
  <cp:lastModifiedBy>Пользователь</cp:lastModifiedBy>
  <cp:revision>185</cp:revision>
  <dcterms:created xsi:type="dcterms:W3CDTF">2017-02-04T14:21:28Z</dcterms:created>
  <dcterms:modified xsi:type="dcterms:W3CDTF">2024-05-19T13:49:03Z</dcterms:modified>
</cp:coreProperties>
</file>