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0" r:id="rId2"/>
    <p:sldId id="284" r:id="rId3"/>
    <p:sldId id="391" r:id="rId4"/>
    <p:sldId id="360" r:id="rId5"/>
    <p:sldId id="392" r:id="rId6"/>
    <p:sldId id="385" r:id="rId7"/>
    <p:sldId id="394" r:id="rId8"/>
    <p:sldId id="339" r:id="rId9"/>
    <p:sldId id="322" r:id="rId10"/>
    <p:sldId id="395" r:id="rId11"/>
    <p:sldId id="366" r:id="rId12"/>
    <p:sldId id="386" r:id="rId13"/>
    <p:sldId id="286" r:id="rId14"/>
    <p:sldId id="283" r:id="rId15"/>
    <p:sldId id="333" r:id="rId16"/>
    <p:sldId id="367" r:id="rId17"/>
    <p:sldId id="397" r:id="rId18"/>
    <p:sldId id="375" r:id="rId19"/>
    <p:sldId id="370" r:id="rId20"/>
    <p:sldId id="368" r:id="rId21"/>
    <p:sldId id="369" r:id="rId22"/>
    <p:sldId id="257" r:id="rId23"/>
    <p:sldId id="387" r:id="rId24"/>
    <p:sldId id="388" r:id="rId25"/>
    <p:sldId id="389" r:id="rId26"/>
    <p:sldId id="371" r:id="rId27"/>
    <p:sldId id="373" r:id="rId28"/>
    <p:sldId id="398" r:id="rId29"/>
    <p:sldId id="327" r:id="rId30"/>
    <p:sldId id="372" r:id="rId31"/>
    <p:sldId id="390" r:id="rId32"/>
    <p:sldId id="349" r:id="rId33"/>
    <p:sldId id="314" r:id="rId34"/>
    <p:sldId id="348" r:id="rId35"/>
    <p:sldId id="399" r:id="rId36"/>
    <p:sldId id="400" r:id="rId37"/>
    <p:sldId id="365" r:id="rId38"/>
    <p:sldId id="316" r:id="rId39"/>
    <p:sldId id="33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5" autoAdjust="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36F6-8517-47F6-AC68-EC25EFAFC433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F6827-35BD-4FDB-A106-55219394C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2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3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5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7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45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92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3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3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63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40E2F-BA80-48DF-A7C1-665DC88E5672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038B-4009-4984-92AD-B7D6C192C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6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jpeg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5D437A-5614-12CE-ADBF-63240F77C6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711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71800" y="4286243"/>
            <a:ext cx="4025697" cy="406988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azbukainterneta.ru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87273"/>
            <a:ext cx="8555366" cy="3150598"/>
          </a:xfrm>
          <a:prstGeom prst="rect">
            <a:avLst/>
          </a:prstGeom>
          <a:noFill/>
        </p:spPr>
        <p:txBody>
          <a:bodyPr wrap="square" lIns="72128" tIns="36064" rIns="72128" bIns="36064" rtlCol="0">
            <a:spAutoFit/>
          </a:bodyPr>
          <a:lstStyle/>
          <a:p>
            <a:pPr algn="ctr"/>
            <a:r>
              <a:rPr lang="ru-RU" sz="40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Вебинар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по вопросам обучения компьютерной грамотности граждан старшего возраста на базе программы </a:t>
            </a:r>
          </a:p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«Азбука Интернета»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EB4089-BC64-D479-4ACC-C8C184E2A6E7}"/>
              </a:ext>
            </a:extLst>
          </p:cNvPr>
          <p:cNvSpPr txBox="1"/>
          <p:nvPr/>
        </p:nvSpPr>
        <p:spPr>
          <a:xfrm>
            <a:off x="2915816" y="4781128"/>
            <a:ext cx="4611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vk.com/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azbukainterneta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1475" y="4888088"/>
            <a:ext cx="23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в «</a:t>
            </a:r>
            <a:r>
              <a:rPr lang="ru-RU" dirty="0" err="1" smtClean="0"/>
              <a:t>ВКонтакте</a:t>
            </a:r>
            <a:r>
              <a:rPr lang="ru-RU" dirty="0" smtClean="0"/>
              <a:t>»: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324454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проекта:</a:t>
            </a:r>
            <a:endParaRPr lang="ru-RU" dirty="0"/>
          </a:p>
        </p:txBody>
      </p:sp>
      <p:pic>
        <p:nvPicPr>
          <p:cNvPr id="1026" name="Picture 2" descr="C:\Users\lorali\Desktop\Азбука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25" y="5517232"/>
            <a:ext cx="7616841" cy="10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73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3705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8349" y="96808"/>
            <a:ext cx="82256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Подходы к обучению граждан старшего возраста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01" y="610535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852938"/>
            <a:ext cx="8885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Проблемы с моторикой</a:t>
            </a:r>
          </a:p>
          <a:p>
            <a:r>
              <a:rPr lang="ru-RU" sz="2400" b="1" dirty="0"/>
              <a:t>Игры специальные для тренировки навыков работы с мышью и </a:t>
            </a:r>
            <a:endParaRPr lang="ru-RU" sz="2400" b="1" dirty="0" smtClean="0"/>
          </a:p>
          <a:p>
            <a:r>
              <a:rPr lang="ru-RU" sz="2400" b="1" dirty="0" smtClean="0"/>
              <a:t>клавиатурой </a:t>
            </a:r>
            <a:r>
              <a:rPr lang="ru-RU" sz="2400" b="1" dirty="0"/>
              <a:t>и </a:t>
            </a:r>
            <a:r>
              <a:rPr lang="ru-RU" sz="2400" b="1" dirty="0" smtClean="0"/>
              <a:t>простые </a:t>
            </a:r>
            <a:r>
              <a:rPr lang="ru-RU" sz="2400" b="1" dirty="0"/>
              <a:t>типа Косынки, Пасьянса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949" y="3284277"/>
            <a:ext cx="78444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Разный уровень освоения материала</a:t>
            </a:r>
          </a:p>
          <a:p>
            <a:r>
              <a:rPr lang="ru-RU" sz="2400" b="1" dirty="0" smtClean="0"/>
              <a:t>Более продвинутый слушатель становится помощником </a:t>
            </a:r>
          </a:p>
          <a:p>
            <a:r>
              <a:rPr lang="ru-RU" sz="2400" b="1" dirty="0" smtClean="0"/>
              <a:t>преподавателя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5558" y="4602248"/>
            <a:ext cx="72710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Стимулирование интереса к теме</a:t>
            </a:r>
          </a:p>
          <a:p>
            <a:r>
              <a:rPr lang="ru-RU" sz="2400" b="1" dirty="0" smtClean="0"/>
              <a:t>Узнать про любимые хобби, ожидания от обучения. </a:t>
            </a:r>
          </a:p>
          <a:p>
            <a:r>
              <a:rPr lang="ru-RU" sz="2400" b="1" dirty="0" smtClean="0"/>
              <a:t>Показать возможности по итогам обучения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468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A3DE48-1F1A-FDEF-ECDF-9A6109417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75227" y="5445224"/>
            <a:ext cx="6340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Канал в «Дзен»  - «Спасибо интернету»</a:t>
            </a:r>
            <a:endParaRPr lang="ru-RU" sz="2800" b="1" dirty="0"/>
          </a:p>
        </p:txBody>
      </p:sp>
      <p:pic>
        <p:nvPicPr>
          <p:cNvPr id="2" name="Picture 2" descr="C:\Users\user\Desktop\Скриншот 19-05-2024 145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9" y="1340768"/>
            <a:ext cx="4591892" cy="37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криншот 19-05-2024 1457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24" y="1281602"/>
            <a:ext cx="4319972" cy="380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00" y="5953651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4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978DDC5-E4BC-5E3E-8F91-D655F3A4E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-6491"/>
            <a:ext cx="7968479" cy="4482269"/>
          </a:xfrm>
          <a:prstGeom prst="rect">
            <a:avLst/>
          </a:prstGeom>
        </p:spPr>
      </p:pic>
      <p:pic>
        <p:nvPicPr>
          <p:cNvPr id="2050" name="Picture 2" descr="C:\Users\user\Desktop\scale_1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6" y="1700808"/>
            <a:ext cx="8107069" cy="20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581128"/>
            <a:ext cx="8797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Привлекаем внимание, удерживаем интерес, обучаем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70" y="558924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50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57429F0-E4F7-65E8-7EC8-944AB6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6729" r="24329" b="10131"/>
          <a:stretch/>
        </p:blipFill>
        <p:spPr>
          <a:xfrm>
            <a:off x="-90264" y="-9627"/>
            <a:ext cx="9324528" cy="68676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10" y="404664"/>
            <a:ext cx="7571184" cy="5669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Посещаемость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3231" y="1521657"/>
            <a:ext cx="76934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Регулировать имеющимися  ресурсами: доступ </a:t>
            </a:r>
          </a:p>
          <a:p>
            <a:r>
              <a:rPr lang="ru-RU" sz="2800" b="1" dirty="0" smtClean="0"/>
              <a:t>для активных к другим услугам.</a:t>
            </a:r>
          </a:p>
          <a:p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0690" y="2996952"/>
            <a:ext cx="65747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Делить длинные курсы на короткие. </a:t>
            </a:r>
          </a:p>
          <a:p>
            <a:r>
              <a:rPr lang="ru-RU" sz="2800" b="1" dirty="0" smtClean="0"/>
              <a:t>Выделить ступени: </a:t>
            </a:r>
            <a:r>
              <a:rPr lang="en-US" sz="2800" b="1" dirty="0" smtClean="0"/>
              <a:t>I, II, III, IV </a:t>
            </a:r>
            <a:r>
              <a:rPr lang="ru-RU" sz="2800" b="1" dirty="0" smtClean="0"/>
              <a:t>и т.д. </a:t>
            </a:r>
          </a:p>
          <a:p>
            <a:r>
              <a:rPr lang="ru-RU" sz="2800" b="1" dirty="0" smtClean="0"/>
              <a:t>продолжительностью от 1 до 3-х уроков.</a:t>
            </a:r>
          </a:p>
          <a:p>
            <a:endParaRPr lang="ru-RU" sz="28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2920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83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ED08E64-102C-B370-2BBF-DFFD7B384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4368" cy="4434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4625" y="312020"/>
            <a:ext cx="7956885" cy="337076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endParaRPr lang="ru-RU" sz="3400" b="1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Азбука Интернета </a:t>
            </a:r>
            <a:r>
              <a:rPr lang="ru-RU" sz="2400" dirty="0"/>
              <a:t>– проект </a:t>
            </a:r>
            <a:r>
              <a:rPr lang="ru-RU" sz="2400" b="1" dirty="0">
                <a:solidFill>
                  <a:srgbClr val="0070C0"/>
                </a:solidFill>
              </a:rPr>
              <a:t>ПАО «Ростелеком» и </a:t>
            </a:r>
            <a:r>
              <a:rPr lang="ru-RU" sz="2400" b="1" dirty="0" smtClean="0">
                <a:solidFill>
                  <a:srgbClr val="0070C0"/>
                </a:solidFill>
              </a:rPr>
              <a:t>Социального </a:t>
            </a:r>
            <a:r>
              <a:rPr lang="ru-RU" sz="2400" b="1" dirty="0">
                <a:solidFill>
                  <a:srgbClr val="0070C0"/>
                </a:solidFill>
              </a:rPr>
              <a:t>фонда России.</a:t>
            </a:r>
            <a:r>
              <a:rPr lang="ru-RU" sz="2400" dirty="0"/>
              <a:t> </a:t>
            </a:r>
          </a:p>
          <a:p>
            <a:r>
              <a:rPr lang="ru-RU" sz="2400" b="1" dirty="0"/>
              <a:t>Программа обучения одобрена </a:t>
            </a:r>
            <a:r>
              <a:rPr lang="ru-RU" sz="2400" b="1" dirty="0">
                <a:solidFill>
                  <a:srgbClr val="0070C0"/>
                </a:solidFill>
              </a:rPr>
              <a:t>Министерством труда и социальной защиты РФ, </a:t>
            </a:r>
            <a:r>
              <a:rPr lang="ru-RU" sz="2400" b="1" dirty="0"/>
              <a:t>получил положительную рецензию </a:t>
            </a:r>
            <a:r>
              <a:rPr lang="ru-RU" sz="2400" b="1" dirty="0">
                <a:solidFill>
                  <a:srgbClr val="0070C0"/>
                </a:solidFill>
              </a:rPr>
              <a:t>Института информатизации образования РАО.</a:t>
            </a:r>
          </a:p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2996952"/>
            <a:ext cx="5784988" cy="3025731"/>
          </a:xfrm>
          <a:prstGeom prst="rect">
            <a:avLst/>
          </a:prstGeom>
        </p:spPr>
        <p:txBody>
          <a:bodyPr wrap="square" lIns="76802" tIns="38401" rIns="76802" bIns="38401">
            <a:spAutoFit/>
          </a:bodyPr>
          <a:lstStyle/>
          <a:p>
            <a:pPr algn="just">
              <a:lnSpc>
                <a:spcPct val="115000"/>
              </a:lnSpc>
              <a:spcAft>
                <a:spcPts val="84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геронтологических особенностей целевой аудитории. Учитывалось все: и цвет, и размер шрифта, и необходимость более частых повторов материала, и последовательность и выбор основных тем базового курса.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170" y="2996952"/>
            <a:ext cx="2972405" cy="508439"/>
          </a:xfrm>
          <a:prstGeom prst="rect">
            <a:avLst/>
          </a:prstGeom>
          <a:noFill/>
        </p:spPr>
        <p:txBody>
          <a:bodyPr wrap="square" lIns="76802" tIns="38401" rIns="76802" bIns="38401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Разрабатывалась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10" y="32180"/>
            <a:ext cx="1630100" cy="864096"/>
          </a:xfrm>
          <a:prstGeom prst="rect">
            <a:avLst/>
          </a:prstGeom>
        </p:spPr>
      </p:pic>
      <p:pic>
        <p:nvPicPr>
          <p:cNvPr id="8195" name="Picture 3" descr="C:\Users\lorali\Downloads\subimg151853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" y="3682781"/>
            <a:ext cx="2822662" cy="282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6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77E779-0709-E3E9-A2E7-927334C7A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1916832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В </a:t>
            </a:r>
            <a:r>
              <a:rPr lang="ru-RU" sz="3200" b="1" dirty="0" smtClean="0"/>
              <a:t>2020 году «Азбука Интернета» </a:t>
            </a:r>
            <a:r>
              <a:rPr lang="ru-RU" sz="3200" b="1" dirty="0"/>
              <a:t>стала победителем конкурса Всемирной встречи на высшем уровне по вопросам информационного общества (ВВУИО) ООН</a:t>
            </a:r>
            <a:r>
              <a:rPr lang="ru-RU" sz="3200" b="1" dirty="0" smtClean="0"/>
              <a:t>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В 2023  - </a:t>
            </a:r>
            <a:r>
              <a:rPr lang="ru-RU" sz="3200" b="1" dirty="0"/>
              <a:t>ч</a:t>
            </a:r>
            <a:r>
              <a:rPr lang="ru-RU" sz="3200" b="1" dirty="0" smtClean="0"/>
              <a:t>емпионом </a:t>
            </a:r>
            <a:r>
              <a:rPr lang="ru-RU" sz="3200" b="1" dirty="0"/>
              <a:t>международного конкурса на Призы </a:t>
            </a:r>
            <a:r>
              <a:rPr lang="ru-RU" sz="3200" b="1" dirty="0" smtClean="0"/>
              <a:t>ВВУИО.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Проект представлен на саммите АТЭС.</a:t>
            </a:r>
            <a:endParaRPr lang="ru-RU" sz="3200" b="1" dirty="0"/>
          </a:p>
        </p:txBody>
      </p:sp>
      <p:pic>
        <p:nvPicPr>
          <p:cNvPr id="3074" name="Picture 2" descr="C:\Users\lorali\Desktop\0Z2hkoImaS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1852"/>
            <a:ext cx="3024336" cy="170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6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FE225F3-6FBD-43A9-69E2-6850461ED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32638" cy="4437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97" y="67363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Проект «Азбука интернета»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851323"/>
            <a:ext cx="78735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основе – программа обучения.</a:t>
            </a:r>
          </a:p>
          <a:p>
            <a:endParaRPr lang="ru-RU" sz="3200" dirty="0"/>
          </a:p>
          <a:p>
            <a:r>
              <a:rPr lang="ru-RU" sz="3200" dirty="0" smtClean="0"/>
              <a:t>Материалы урока для слушателей, </a:t>
            </a:r>
          </a:p>
          <a:p>
            <a:r>
              <a:rPr lang="ru-RU" sz="3200" dirty="0" smtClean="0"/>
              <a:t>чтобы не тратить время на запись под диктовку.</a:t>
            </a:r>
          </a:p>
          <a:p>
            <a:endParaRPr lang="ru-RU" sz="3200" dirty="0" smtClean="0"/>
          </a:p>
          <a:p>
            <a:r>
              <a:rPr lang="ru-RU" sz="3200" dirty="0" smtClean="0"/>
              <a:t>Материалы для преподавателя:</a:t>
            </a:r>
          </a:p>
          <a:p>
            <a:r>
              <a:rPr lang="ru-RU" sz="3200" dirty="0" smtClean="0"/>
              <a:t>ход урока, презентации, короткие видео.</a:t>
            </a:r>
            <a:endParaRPr lang="ru-RU" sz="3200" dirty="0"/>
          </a:p>
        </p:txBody>
      </p:sp>
      <p:pic>
        <p:nvPicPr>
          <p:cNvPr id="2051" name="Picture 3" descr="C:\Users\lorali\AppData\Local\Microsoft\Windows\INetCache\IE\QF722U5W\np_book_992655_00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orali\AppData\Local\Microsoft\Windows\INetCache\IE\QF722U5W\np_book_992655_00000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8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ED08E64-102C-B370-2BBF-DFFD7B384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4368" cy="4434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233699"/>
            <a:ext cx="59418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Преимущества проекта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68409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Все материалы обновляются и появляются новые модули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Адаптированы для граждан старшего возраста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Есть учебник, который можно скачать и распечатать по всем темам.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Собраны по программам материалы и для слушателей и для преподавателей. Для подготовки к уроку: скачать ход урока, презентацию, учебник для слушателей.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/>
              <a:t>Программы все составлены с учетом государственных задач. </a:t>
            </a:r>
            <a:r>
              <a:rPr lang="ru-RU" sz="2400" b="1" dirty="0" smtClean="0"/>
              <a:t>Есть </a:t>
            </a:r>
            <a:r>
              <a:rPr lang="ru-RU" sz="2400" b="1" dirty="0"/>
              <a:t>адаптированный курс по обучению на ОС Альт (Альт </a:t>
            </a:r>
            <a:r>
              <a:rPr lang="ru-RU" sz="2400" b="1" dirty="0" err="1"/>
              <a:t>Линукс</a:t>
            </a:r>
            <a:r>
              <a:rPr lang="ru-RU" sz="2400" b="1" dirty="0"/>
              <a:t>). </a:t>
            </a:r>
            <a:endParaRPr lang="ru-RU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К </a:t>
            </a:r>
            <a:r>
              <a:rPr lang="ru-RU" sz="2400" b="1" dirty="0"/>
              <a:t>базовому курсу обучения на компьютере есть тест с выдачей сертификатов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05474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D050C45-F018-8A26-7A0F-790950C27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753725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Перед началом обучения на </a:t>
            </a:r>
          </a:p>
          <a:p>
            <a:r>
              <a:rPr lang="ru-RU" sz="3600" b="1" dirty="0" smtClean="0"/>
              <a:t>организационном собрании группы </a:t>
            </a:r>
          </a:p>
          <a:p>
            <a:r>
              <a:rPr lang="ru-RU" sz="3600" b="1" dirty="0"/>
              <a:t>п</a:t>
            </a:r>
            <a:r>
              <a:rPr lang="ru-RU" sz="3600" b="1" dirty="0" smtClean="0"/>
              <a:t>роведите опрос слушателей. 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Узнайте уровень знаний и </a:t>
            </a:r>
          </a:p>
          <a:p>
            <a:r>
              <a:rPr lang="ru-RU" sz="3600" b="1" dirty="0" smtClean="0"/>
              <a:t>ожидания от обучения.</a:t>
            </a:r>
            <a:endParaRPr lang="ru-RU" sz="3600" b="1" dirty="0"/>
          </a:p>
        </p:txBody>
      </p:sp>
      <p:pic>
        <p:nvPicPr>
          <p:cNvPr id="3074" name="Picture 2" descr="C:\Users\user\Downloads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31001"/>
            <a:ext cx="340037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4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A3DE48-1F1A-FDEF-ECDF-9A6109417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1196752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При составлении программы учитываются:</a:t>
            </a:r>
          </a:p>
          <a:p>
            <a:r>
              <a:rPr lang="ru-RU" sz="3200" b="1" dirty="0" smtClean="0"/>
              <a:t>запросы слушателей и задачи по обучению.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На сайте </a:t>
            </a:r>
            <a:r>
              <a:rPr lang="en-US" sz="3200" b="1" dirty="0" smtClean="0"/>
              <a:t>azbukainterneta.ru </a:t>
            </a:r>
          </a:p>
          <a:p>
            <a:r>
              <a:rPr lang="en-US" sz="3200" b="1" dirty="0" smtClean="0"/>
              <a:t>13 </a:t>
            </a:r>
            <a:r>
              <a:rPr lang="ru-RU" sz="3200" b="1" dirty="0" smtClean="0"/>
              <a:t>программ обучения (базовый курс и курсы для продвинутых пользователей)</a:t>
            </a:r>
          </a:p>
          <a:p>
            <a:endParaRPr lang="ru-RU" sz="3200" b="1" dirty="0" smtClean="0"/>
          </a:p>
          <a:p>
            <a:r>
              <a:rPr lang="ru-RU" sz="3200" b="1" dirty="0" smtClean="0"/>
              <a:t>Можно полностью использовать </a:t>
            </a:r>
          </a:p>
          <a:p>
            <a:r>
              <a:rPr lang="ru-RU" sz="3200" b="1" dirty="0" smtClean="0"/>
              <a:t>или брать за основу!</a:t>
            </a:r>
          </a:p>
        </p:txBody>
      </p:sp>
      <p:pic>
        <p:nvPicPr>
          <p:cNvPr id="7171" name="Picture 3" descr="C:\Users\lorali\Downloads\398-3980071_classroom-icon-png-blue-clipart-classroom-teacher-computer-classroom-icon-png-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76" y="4798655"/>
            <a:ext cx="184482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6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ариса\Desktop\Screensho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9" t="24625" r="3494" b="20513"/>
          <a:stretch/>
        </p:blipFill>
        <p:spPr bwMode="auto">
          <a:xfrm>
            <a:off x="179512" y="105289"/>
            <a:ext cx="1296140" cy="7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E38A22C-E97D-05D3-1CFE-C8AF4A41C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" y="1"/>
            <a:ext cx="7455971" cy="4193984"/>
          </a:xfrm>
          <a:prstGeom prst="rect">
            <a:avLst/>
          </a:prstGeom>
        </p:spPr>
      </p:pic>
      <p:pic>
        <p:nvPicPr>
          <p:cNvPr id="2" name="Picture 2" descr="C:\Users\user\Downloads\Скриншот 08-12-2024 15185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17" y="1124744"/>
            <a:ext cx="7718009" cy="52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4581128"/>
            <a:ext cx="2808312" cy="576064"/>
          </a:xfrm>
          <a:prstGeom prst="rect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163099">
            <a:off x="7969161" y="3887906"/>
            <a:ext cx="576064" cy="1041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27984" y="188640"/>
            <a:ext cx="438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azbukainterneta.ru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465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7456CD-FCC6-0689-2CC2-E5374146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02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335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азбукаинтернета.рф</a:t>
            </a:r>
          </a:p>
        </p:txBody>
      </p:sp>
      <p:pic>
        <p:nvPicPr>
          <p:cNvPr id="5123" name="Picture 3" descr="\\Mac\AllFiles\private\var\folders\xb\fwd9rt1j2nd9_cgg0bfxlmpc0000gn\T\93A99CE8-CE94-4789-9342-BF06BFEDD44A\Снимок экрана 2023-05-21 в 19.34.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3"/>
          <a:stretch/>
        </p:blipFill>
        <p:spPr bwMode="auto">
          <a:xfrm>
            <a:off x="107504" y="908720"/>
            <a:ext cx="85707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23528" y="2492896"/>
            <a:ext cx="68407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2339752" y="1842741"/>
            <a:ext cx="1152128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6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7456CD-FCC6-0689-2CC2-E5374146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0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10" y="99104"/>
            <a:ext cx="880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Материалы разделены: Базовый курс и </a:t>
            </a:r>
          </a:p>
          <a:p>
            <a:r>
              <a:rPr lang="ru-RU" sz="3200" b="1" dirty="0" smtClean="0"/>
              <a:t>Расширенный курс </a:t>
            </a:r>
            <a:endParaRPr lang="ru-RU" sz="3200" b="1" dirty="0"/>
          </a:p>
        </p:txBody>
      </p:sp>
      <p:pic>
        <p:nvPicPr>
          <p:cNvPr id="4098" name="Picture 2" descr="C:\Users\user\Downloads\Скриншот 08-12-2024 2132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" y="1268760"/>
            <a:ext cx="88594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Скриншот 08-12-2024 2137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75" b="30463"/>
          <a:stretch/>
        </p:blipFill>
        <p:spPr bwMode="auto">
          <a:xfrm>
            <a:off x="131190" y="5528338"/>
            <a:ext cx="8807178" cy="6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229200"/>
            <a:ext cx="23042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8804876">
            <a:off x="1979712" y="4272052"/>
            <a:ext cx="1512168" cy="957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93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4EE24A-1BE2-2F33-7418-44861EAFF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3219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3425" y="127827"/>
            <a:ext cx="750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5672"/>
            <a:ext cx="7928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</a:t>
            </a:r>
            <a:r>
              <a:rPr lang="ru-RU" sz="2000" b="1" dirty="0" smtClean="0">
                <a:solidFill>
                  <a:srgbClr val="0070C0"/>
                </a:solidFill>
              </a:rPr>
              <a:t>Социального фонда </a:t>
            </a:r>
            <a:r>
              <a:rPr lang="ru-RU" sz="2000" b="1" dirty="0">
                <a:solidFill>
                  <a:srgbClr val="0070C0"/>
                </a:solidFill>
              </a:rPr>
              <a:t>России – pfrf.ru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интернет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339651"/>
            <a:ext cx="8786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Слушатель умеет  делать записи на компьютере, сохранять и систематизировать нужную информацию, работать в безопасном режиме  в интернете, делать запросы, находить нужную информацию, пользоваться различными социальными онлайн сервисами.</a:t>
            </a:r>
          </a:p>
        </p:txBody>
      </p:sp>
    </p:spTree>
    <p:extLst>
      <p:ext uri="{BB962C8B-B14F-4D97-AF65-F5344CB8AC3E}">
        <p14:creationId xmlns:p14="http://schemas.microsoft.com/office/powerpoint/2010/main" val="2873463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4EE24A-1BE2-2F33-7418-44861EAFF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4" y="0"/>
            <a:ext cx="5724128" cy="3219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5102" y="92150"/>
            <a:ext cx="7502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585" y="610136"/>
            <a:ext cx="792876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Глава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1. Устройство компьютера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2. Файлы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папки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3. Работа с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текстом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III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ступень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6. Безопасная работа в сети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Интернет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IV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GOSUSLUGI.RU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10. Сайт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Социального фонда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России –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fr.ru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11. Полезные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сервисы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ступень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Глава 14. Поиск работы через 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69908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Интернета»</a:t>
            </a:r>
          </a:p>
          <a:p>
            <a:pPr algn="ctr"/>
            <a:r>
              <a:rPr lang="ru-RU" sz="2800" b="1" dirty="0"/>
              <a:t> «</a:t>
            </a:r>
            <a:r>
              <a:rPr lang="ru-RU" sz="2800" b="1" dirty="0" err="1"/>
              <a:t>ЛАЙТ</a:t>
            </a:r>
            <a:r>
              <a:rPr lang="ru-RU" sz="2800" b="1" dirty="0"/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B7BCFC-2A38-3588-93CB-2168DB4B0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91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425" y="260648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Интернета»</a:t>
            </a:r>
          </a:p>
          <a:p>
            <a:pPr algn="ctr"/>
            <a:r>
              <a:rPr lang="ru-RU" sz="2800" b="1" dirty="0"/>
              <a:t> «</a:t>
            </a:r>
            <a:r>
              <a:rPr lang="ru-RU" sz="2800" b="1" dirty="0" err="1"/>
              <a:t>ЛАЙТ</a:t>
            </a:r>
            <a:r>
              <a:rPr lang="ru-RU" sz="2800" b="1" dirty="0"/>
              <a:t>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6F44D26-0BE2-9844-2D07-3E679A915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1" y="1556792"/>
            <a:ext cx="80660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7. Электронная почта</a:t>
            </a:r>
          </a:p>
        </p:txBody>
      </p:sp>
      <p:sp>
        <p:nvSpPr>
          <p:cNvPr id="6" name="Арка 5"/>
          <p:cNvSpPr/>
          <p:nvPr/>
        </p:nvSpPr>
        <p:spPr>
          <a:xfrm rot="16200000">
            <a:off x="517706" y="3124338"/>
            <a:ext cx="761253" cy="856185"/>
          </a:xfrm>
          <a:prstGeom prst="blockArc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9" y="2204864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32" y="509693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3863" y="5272654"/>
            <a:ext cx="75813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Глава 8 Портал государственных услуг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Глава 10 Сайт Пенсионного фонда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80920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912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9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4EE24A-1BE2-2F33-7418-44861EAFF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3219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3425" y="127827"/>
            <a:ext cx="7502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Базовый курс программы «Азбука Интернета»</a:t>
            </a:r>
          </a:p>
          <a:p>
            <a:pPr algn="ctr"/>
            <a:r>
              <a:rPr lang="ru-RU" sz="2800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5672"/>
            <a:ext cx="79287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Глава 1. Устройство компьютера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2. Файлы и папки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3. Работа с текстом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4. Работа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5. Поиск информации в интернете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6. Безопасная работа в сети Интернет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7. Электронная почта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8. Портал государственных услуг </a:t>
            </a:r>
            <a:r>
              <a:rPr lang="ru-RU" sz="2000" b="1" dirty="0" err="1">
                <a:solidFill>
                  <a:srgbClr val="0070C0"/>
                </a:solidFill>
              </a:rPr>
              <a:t>GOSUSLUGI.RU</a:t>
            </a:r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Глава 9. Сайты федеральных органов власти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10. Сайт </a:t>
            </a:r>
            <a:r>
              <a:rPr lang="ru-RU" sz="2000" b="1" dirty="0" smtClean="0">
                <a:solidFill>
                  <a:srgbClr val="0070C0"/>
                </a:solidFill>
              </a:rPr>
              <a:t>Социального фонда </a:t>
            </a:r>
            <a:r>
              <a:rPr lang="ru-RU" sz="2000" b="1" dirty="0">
                <a:solidFill>
                  <a:srgbClr val="0070C0"/>
                </a:solidFill>
              </a:rPr>
              <a:t>России – pfrf.ru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11. Полезные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12. Социальные сервисы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13. Видеообщение в сети Интернет: 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Глава 14. Поиск работы через интернет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78" y="5345302"/>
            <a:ext cx="912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Есть материалы: на  </a:t>
            </a:r>
            <a:r>
              <a:rPr lang="en-US" sz="3600" b="1" dirty="0" smtClean="0"/>
              <a:t>Windows 7, Windows 10, </a:t>
            </a:r>
            <a:r>
              <a:rPr lang="ru-RU" sz="3600" b="1" dirty="0" smtClean="0"/>
              <a:t>ОС «Альт»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210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77E779-0709-E3E9-A2E7-927334C7A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44" name="Picture 4" descr="\\Mac\AllFiles\private\var\folders\xb\fwd9rt1j2nd9_cgg0bfxlmpc0000gn\T\2ABC0EA2-95A2-4618-B550-B2B69AC8709B\Снимок экрана 2023-05-22 в 12.01.1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371"/>
          <a:stretch/>
        </p:blipFill>
        <p:spPr bwMode="auto">
          <a:xfrm>
            <a:off x="251520" y="770337"/>
            <a:ext cx="8640960" cy="51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83568" y="3933056"/>
            <a:ext cx="7488832" cy="102180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82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7456CD-FCC6-0689-2CC2-E5374146ED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02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310" y="99104"/>
            <a:ext cx="880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Материалы разделены: Базовый курс и </a:t>
            </a:r>
          </a:p>
          <a:p>
            <a:r>
              <a:rPr lang="ru-RU" sz="3200" b="1" dirty="0" smtClean="0"/>
              <a:t>Расширенный курс </a:t>
            </a:r>
            <a:endParaRPr lang="ru-RU" sz="3200" b="1" dirty="0"/>
          </a:p>
        </p:txBody>
      </p:sp>
      <p:pic>
        <p:nvPicPr>
          <p:cNvPr id="4098" name="Picture 2" descr="C:\Users\user\Downloads\Скриншот 08-12-2024 21325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1" y="1268760"/>
            <a:ext cx="885941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Скриншот 08-12-2024 2137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75" b="30463"/>
          <a:stretch/>
        </p:blipFill>
        <p:spPr bwMode="auto">
          <a:xfrm>
            <a:off x="131190" y="5528338"/>
            <a:ext cx="8807178" cy="69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229200"/>
            <a:ext cx="2304256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8804876">
            <a:off x="1979712" y="4272052"/>
            <a:ext cx="1512168" cy="957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1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EE7060-28BD-5ED7-EFE4-E39037A2FA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8" y="1700808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6669" y="97468"/>
            <a:ext cx="4732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Модули расширенного курса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517678"/>
            <a:ext cx="81640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</a:t>
            </a:r>
            <a:r>
              <a:rPr lang="ru-RU" sz="2000" b="1" dirty="0" smtClean="0"/>
              <a:t>с большими </a:t>
            </a:r>
            <a:r>
              <a:rPr lang="ru-RU" sz="2000" b="1" dirty="0"/>
              <a:t>объемами информации (хранение, сжатие, облачные хранилища).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Региональные интернет сервисы на примере Нижегородской </a:t>
            </a:r>
            <a:r>
              <a:rPr lang="ru-RU" sz="2000" b="1" dirty="0" smtClean="0"/>
              <a:t>области.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в </a:t>
            </a:r>
            <a:r>
              <a:rPr lang="ru-RU" sz="2000" b="1" dirty="0" err="1" smtClean="0"/>
              <a:t>соцсетях</a:t>
            </a:r>
            <a:r>
              <a:rPr lang="ru-RU" sz="2000" b="1" dirty="0" smtClean="0"/>
              <a:t> (Одноклассники, </a:t>
            </a:r>
            <a:r>
              <a:rPr lang="ru-RU" sz="2000" b="1" dirty="0" err="1" smtClean="0"/>
              <a:t>ВКонтакте</a:t>
            </a:r>
            <a:r>
              <a:rPr lang="ru-RU" sz="2000" b="1" dirty="0" smtClean="0"/>
              <a:t>, Дзен, </a:t>
            </a:r>
            <a:r>
              <a:rPr lang="ru-RU" sz="2000" b="1" dirty="0"/>
              <a:t>Т</a:t>
            </a:r>
            <a:r>
              <a:rPr lang="ru-RU" sz="2000" b="1" dirty="0" smtClean="0"/>
              <a:t>елеграм, </a:t>
            </a:r>
            <a:r>
              <a:rPr lang="en-US" sz="2000" b="1" dirty="0" err="1" smtClean="0"/>
              <a:t>RuTube</a:t>
            </a:r>
            <a:r>
              <a:rPr lang="ru-RU" sz="2000" b="1" dirty="0" smtClean="0"/>
              <a:t>). 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Финансовые расчеты в сети </a:t>
            </a:r>
            <a:r>
              <a:rPr lang="ru-RU" sz="2000" b="1" dirty="0" smtClean="0"/>
              <a:t>интернете (бесконтактные формы оплаты, банковские карты, онлайн-банк) 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Поиск работы, составление резюме, основы работы в </a:t>
            </a:r>
            <a:r>
              <a:rPr lang="en-US" sz="2000" b="1" dirty="0" err="1"/>
              <a:t>Ecxel</a:t>
            </a:r>
            <a:r>
              <a:rPr lang="ru-RU" sz="2000" b="1" dirty="0"/>
              <a:t>, в </a:t>
            </a:r>
            <a:r>
              <a:rPr lang="en-US" sz="2000" b="1" dirty="0"/>
              <a:t>Power Point</a:t>
            </a:r>
            <a:r>
              <a:rPr lang="ru-RU" sz="2000" b="1" dirty="0"/>
              <a:t>, в редакторе изображений.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Основы работы на планшетном компьютере.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в программах </a:t>
            </a:r>
            <a:r>
              <a:rPr lang="ru-RU" sz="2000" b="1" dirty="0" smtClean="0"/>
              <a:t>видеообщения на смартфоне . </a:t>
            </a:r>
            <a:r>
              <a:rPr lang="ru-RU" sz="2000" b="1" dirty="0"/>
              <a:t>Разбираем </a:t>
            </a:r>
            <a:r>
              <a:rPr lang="en-US" sz="2000" b="1" dirty="0"/>
              <a:t> </a:t>
            </a:r>
            <a:r>
              <a:rPr lang="ru-RU" sz="2000" b="1" dirty="0" smtClean="0"/>
              <a:t>Телеграм, </a:t>
            </a:r>
            <a:r>
              <a:rPr lang="en-US" sz="2000" b="1" dirty="0" smtClean="0"/>
              <a:t>VK </a:t>
            </a:r>
            <a:r>
              <a:rPr lang="ru-RU" sz="2000" b="1" dirty="0" smtClean="0"/>
              <a:t>Звонки, Вайбер</a:t>
            </a:r>
            <a:r>
              <a:rPr lang="ru-RU" sz="2000" b="1" dirty="0"/>
              <a:t>, Вотсап.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Работа с мобильными </a:t>
            </a:r>
            <a:r>
              <a:rPr lang="ru-RU" sz="2000" b="1" dirty="0" smtClean="0"/>
              <a:t>приложениями.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Организация путешествий через интернет.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 </a:t>
            </a:r>
            <a:r>
              <a:rPr lang="ru-RU" sz="2000" b="1" dirty="0" err="1" smtClean="0"/>
              <a:t>Кибербезопасность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pPr marL="342900" indent="-342900">
              <a:buFont typeface="+mj-lt"/>
              <a:buAutoNum type="arabicPeriod"/>
            </a:pPr>
            <a:r>
              <a:rPr lang="ru-RU" sz="2000" b="1" dirty="0"/>
              <a:t> Онлайн-сервисы государственных органов власти и </a:t>
            </a:r>
            <a:r>
              <a:rPr lang="ru-RU" sz="2000" b="1" dirty="0" smtClean="0"/>
              <a:t>ведомств.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 smtClean="0"/>
              <a:t> Основы работы на смартфоне.</a:t>
            </a:r>
            <a:endParaRPr lang="ru-RU" sz="2000" b="1" dirty="0"/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5F5E7600-5CC0-B753-8005-38EA6AEC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9" y="24087"/>
            <a:ext cx="799391" cy="48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79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" y="0"/>
            <a:ext cx="6588224" cy="370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https://vk.com/azbukainterneta</a:t>
            </a:r>
            <a:endParaRPr lang="ru-RU" sz="2800" b="1" dirty="0" smtClean="0"/>
          </a:p>
        </p:txBody>
      </p:sp>
      <p:pic>
        <p:nvPicPr>
          <p:cNvPr id="2050" name="Picture 2" descr="C:\Users\user\Downloads\Скриншот 08-12-2024 153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46861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2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8528"/>
            <a:ext cx="903649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Варианты  формирования программы под запросы:</a:t>
            </a:r>
          </a:p>
          <a:p>
            <a:endParaRPr lang="ru-RU" dirty="0" smtClean="0"/>
          </a:p>
          <a:p>
            <a:r>
              <a:rPr lang="ru-RU" sz="2000" b="1" dirty="0" smtClean="0"/>
              <a:t>Работа на смартфоне с акцентом на </a:t>
            </a:r>
            <a:r>
              <a:rPr lang="ru-RU" sz="2000" b="1" dirty="0" err="1" smtClean="0"/>
              <a:t>видеообщение</a:t>
            </a:r>
            <a:endParaRPr lang="ru-RU" sz="2000" b="1" dirty="0" smtClean="0"/>
          </a:p>
          <a:p>
            <a:r>
              <a:rPr lang="ru-RU" sz="2400" dirty="0" smtClean="0"/>
              <a:t>За основу </a:t>
            </a:r>
          </a:p>
          <a:p>
            <a:r>
              <a:rPr lang="ru-RU" sz="2400" dirty="0" smtClean="0"/>
              <a:t>модуль 12 «Основы работы на смартфоне»  + глава 5 «</a:t>
            </a:r>
            <a:r>
              <a:rPr lang="ru-RU" sz="2400" dirty="0" err="1" smtClean="0"/>
              <a:t>Вайбер</a:t>
            </a:r>
            <a:r>
              <a:rPr lang="ru-RU" sz="2400" dirty="0" smtClean="0"/>
              <a:t>» модуля 7 «</a:t>
            </a:r>
            <a:r>
              <a:rPr lang="ru-RU" sz="2400" dirty="0" err="1" smtClean="0"/>
              <a:t>Видеообщение</a:t>
            </a:r>
            <a:r>
              <a:rPr lang="ru-RU" sz="2400" dirty="0" smtClean="0"/>
              <a:t>»</a:t>
            </a:r>
          </a:p>
          <a:p>
            <a:endParaRPr lang="ru-RU" dirty="0"/>
          </a:p>
          <a:p>
            <a:r>
              <a:rPr lang="ru-RU" sz="2000" b="1" dirty="0" smtClean="0"/>
              <a:t>Работа в социальных сетях с акцентом на работу с выносными устройствами </a:t>
            </a:r>
          </a:p>
          <a:p>
            <a:r>
              <a:rPr lang="ru-RU" sz="2000" b="1" dirty="0"/>
              <a:t>х</a:t>
            </a:r>
            <a:r>
              <a:rPr lang="ru-RU" sz="2000" b="1" dirty="0" smtClean="0"/>
              <a:t>ранения информации. </a:t>
            </a:r>
          </a:p>
          <a:p>
            <a:r>
              <a:rPr lang="ru-RU" sz="2400" dirty="0" smtClean="0"/>
              <a:t>За основу </a:t>
            </a:r>
          </a:p>
          <a:p>
            <a:r>
              <a:rPr lang="ru-RU" sz="2400" dirty="0" smtClean="0"/>
              <a:t>Модуль 3 «Социальные сети» +  глава 3 «Работа </a:t>
            </a:r>
            <a:r>
              <a:rPr lang="ru-RU" sz="2400" dirty="0"/>
              <a:t>с </a:t>
            </a:r>
            <a:r>
              <a:rPr lang="ru-RU" sz="2400" dirty="0" err="1"/>
              <a:t>флешкой</a:t>
            </a:r>
            <a:r>
              <a:rPr lang="ru-RU" sz="2400" dirty="0"/>
              <a:t> и переносным жестким </a:t>
            </a:r>
            <a:r>
              <a:rPr lang="ru-RU" sz="2400" dirty="0" smtClean="0"/>
              <a:t>диском»</a:t>
            </a:r>
          </a:p>
          <a:p>
            <a:endParaRPr lang="ru-RU" sz="2400" dirty="0"/>
          </a:p>
          <a:p>
            <a:r>
              <a:rPr lang="ru-RU" sz="2000" b="1" dirty="0" smtClean="0"/>
              <a:t>Работа с социальными </a:t>
            </a:r>
          </a:p>
          <a:p>
            <a:r>
              <a:rPr lang="ru-RU" sz="2000" b="1" dirty="0" smtClean="0"/>
              <a:t>сервисами на сайтах </a:t>
            </a:r>
          </a:p>
          <a:p>
            <a:r>
              <a:rPr lang="ru-RU" sz="2000" b="1" dirty="0" smtClean="0"/>
              <a:t>государственных органов власти</a:t>
            </a:r>
          </a:p>
          <a:p>
            <a:r>
              <a:rPr lang="ru-RU" sz="2400" dirty="0" smtClean="0"/>
              <a:t>Материалы модуля 11 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Онлайн-сервисы </a:t>
            </a:r>
            <a:endParaRPr lang="ru-RU" sz="2400" dirty="0" smtClean="0"/>
          </a:p>
          <a:p>
            <a:r>
              <a:rPr lang="ru-RU" sz="2400" dirty="0" smtClean="0"/>
              <a:t>государственных </a:t>
            </a:r>
            <a:r>
              <a:rPr lang="ru-RU" sz="2400" dirty="0"/>
              <a:t>органов власти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ведомств</a:t>
            </a:r>
          </a:p>
        </p:txBody>
      </p:sp>
      <p:pic>
        <p:nvPicPr>
          <p:cNvPr id="9218" name="Picture 2" descr="Y:\Desktop\Снимок экрана 2023-05-22 в 11.50.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/>
          <a:stretch/>
        </p:blipFill>
        <p:spPr bwMode="auto">
          <a:xfrm>
            <a:off x="4290400" y="4165426"/>
            <a:ext cx="4530073" cy="24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386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F437C94-FE50-D8FD-F9D0-83EE1F424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29"/>
            <a:ext cx="6498405" cy="36553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406" y="692696"/>
            <a:ext cx="88569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b="1" dirty="0"/>
              <a:t>Модуль 4: «Оплата товаров и услуг через интернет»: полезные сервисы и платежные устройства. Глава 5: «Бесконтактная оплата покупок в магазинах (офлайн)» </a:t>
            </a:r>
          </a:p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6: «Основы работы на планшетном компьютере». Главы 1–6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7: «Мобильные приложения для видеообщения». Главы 1–6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8: «Работа с мобильными приложениями». Главы 1–5 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10: «</a:t>
            </a:r>
            <a:r>
              <a:rPr lang="ru-RU" sz="2000" b="1" dirty="0" err="1"/>
              <a:t>Кибербезопасность</a:t>
            </a:r>
            <a:r>
              <a:rPr lang="ru-RU" sz="2000" b="1" dirty="0"/>
              <a:t>». Глава 7: «Безопасность мобильного устройства» </a:t>
            </a:r>
            <a:r>
              <a:rPr lang="ru-RU" sz="2000" b="1" dirty="0" smtClean="0"/>
              <a:t>—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Модуль 11: «Онлайн-сервисы государственных органов власти и ведомств». Глава 5: «Мобильные приложения государственных услуг» </a:t>
            </a:r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Модуль </a:t>
            </a:r>
            <a:r>
              <a:rPr lang="ru-RU" sz="2000" b="1" dirty="0"/>
              <a:t>12: «Основы работы на смартфоне». Главы 1–8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640" y="154706"/>
            <a:ext cx="647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Материалы в Азбуке интернета по работе на смартфоне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11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226E658-60AF-8122-125C-4380ED4EA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pic>
        <p:nvPicPr>
          <p:cNvPr id="5123" name="Picture 3" descr="C:\Users\user\Downloads\Скриншот 08-12-2024 21545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852946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3212976"/>
            <a:ext cx="1008112" cy="64807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07903" y="3212976"/>
            <a:ext cx="1584177" cy="648072"/>
          </a:xfrm>
          <a:prstGeom prst="rect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>
            <a:off x="4264223" y="4020863"/>
            <a:ext cx="504056" cy="108012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2843808" y="1772816"/>
            <a:ext cx="504056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2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72B195-5040-3E01-C3E7-692597CE7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2" name="Picture 2" descr="C:\Users\user\Downloads\Скриншот 08-12-2024 21591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90513"/>
            <a:ext cx="8711951" cy="60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836712"/>
            <a:ext cx="3672408" cy="280831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2749699">
            <a:off x="4152188" y="4015373"/>
            <a:ext cx="2376264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84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2985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024" y="2708920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текст урока (раздел </a:t>
            </a:r>
            <a:r>
              <a:rPr lang="ru-RU" sz="2400" b="1" dirty="0" smtClean="0"/>
              <a:t>«Преподавателю»)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презентации (раздел </a:t>
            </a:r>
            <a:r>
              <a:rPr lang="ru-RU" sz="2400" b="1" dirty="0" smtClean="0"/>
              <a:t>«Преподавателю»)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видео (раздел  </a:t>
            </a:r>
            <a:r>
              <a:rPr lang="ru-RU" sz="2400" b="1" dirty="0" smtClean="0"/>
              <a:t>«Полезная </a:t>
            </a:r>
            <a:r>
              <a:rPr lang="ru-RU" sz="2400" b="1" dirty="0"/>
              <a:t>информация – </a:t>
            </a:r>
            <a:r>
              <a:rPr lang="ru-RU" sz="2400" b="1" dirty="0" smtClean="0"/>
              <a:t>Видеоматериалы»)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текст учебника для слушателей (раздел </a:t>
            </a:r>
            <a:r>
              <a:rPr lang="ru-RU" sz="2400" b="1" dirty="0" smtClean="0"/>
              <a:t>«Учебник»)</a:t>
            </a:r>
            <a:endParaRPr lang="ru-RU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/>
              <a:t>контрольные вопросы к </a:t>
            </a:r>
            <a:r>
              <a:rPr lang="ru-RU" sz="2400" b="1" dirty="0" smtClean="0"/>
              <a:t>темам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/>
              <a:t>тесты</a:t>
            </a:r>
            <a:endParaRPr lang="ru-RU" sz="2400" b="1" dirty="0"/>
          </a:p>
        </p:txBody>
      </p:sp>
      <p:pic>
        <p:nvPicPr>
          <p:cNvPr id="4" name="Picture 2" descr="C:\Users\Лариса\Desktop\Screensho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34677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764704"/>
            <a:ext cx="48692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Подготовка материалов к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уроку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для преподавателя</a:t>
            </a:r>
          </a:p>
        </p:txBody>
      </p:sp>
    </p:spTree>
    <p:extLst>
      <p:ext uri="{BB962C8B-B14F-4D97-AF65-F5344CB8AC3E}">
        <p14:creationId xmlns:p14="http://schemas.microsoft.com/office/powerpoint/2010/main" val="14710699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72B195-5040-3E01-C3E7-692597CE7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9928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/>
              <a:t>Как могут использовать </a:t>
            </a:r>
            <a:r>
              <a:rPr lang="ru-RU" sz="2400" b="1" dirty="0" err="1"/>
              <a:t>нейросети</a:t>
            </a:r>
            <a:r>
              <a:rPr lang="ru-RU" sz="2400" b="1" dirty="0"/>
              <a:t>: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 smtClean="0"/>
              <a:t>Использовать фильтр для улучшения фото. 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 smtClean="0"/>
              <a:t>Создать </a:t>
            </a:r>
            <a:r>
              <a:rPr lang="ru-RU" sz="2400" b="1" dirty="0"/>
              <a:t>открытку к событию. Можно сделать это прямо в браузере Яндекс.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Отредактировать текст. Также в браузере Яндекс.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Посоветовать, что подарить.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Составить текст поздравления.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 что приготовить, чем заняться, хобби.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 как завести свой блог на ДЗЕН о чем писать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Предложить темы для постов в своем блоге и написать посты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Посоветовать как лучше сэкономить, чем заняться пенсионеру.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sz="2400" b="1" dirty="0"/>
              <a:t>Создать фотоколлаж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sz="2400" b="1" dirty="0"/>
              <a:t>Написать детскую книгу вместе с </a:t>
            </a:r>
            <a:r>
              <a:rPr lang="ru-RU" sz="2400" b="1" dirty="0" err="1"/>
              <a:t>нейросетью</a:t>
            </a:r>
            <a:r>
              <a:rPr lang="ru-RU" sz="2400" b="1" dirty="0"/>
              <a:t> и создать картинки к ней.</a:t>
            </a:r>
          </a:p>
        </p:txBody>
      </p:sp>
    </p:spTree>
    <p:extLst>
      <p:ext uri="{BB962C8B-B14F-4D97-AF65-F5344CB8AC3E}">
        <p14:creationId xmlns:p14="http://schemas.microsoft.com/office/powerpoint/2010/main" val="525997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E72B195-5040-3E01-C3E7-692597CE7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Каким </a:t>
            </a:r>
            <a:r>
              <a:rPr lang="ru-RU" sz="2400" b="1" dirty="0" err="1" smtClean="0"/>
              <a:t>нейросетям</a:t>
            </a:r>
            <a:r>
              <a:rPr lang="ru-RU" sz="2400" b="1" dirty="0" smtClean="0"/>
              <a:t> обучать:</a:t>
            </a:r>
          </a:p>
          <a:p>
            <a:pPr fontAlgn="base"/>
            <a:endParaRPr lang="ru-RU" sz="2400" b="1" dirty="0"/>
          </a:p>
          <a:p>
            <a:pPr fontAlgn="base"/>
            <a:r>
              <a:rPr lang="en-US" sz="3200" b="1" dirty="0" smtClean="0"/>
              <a:t>Giga Chat (</a:t>
            </a:r>
            <a:r>
              <a:rPr lang="ru-RU" sz="3200" b="1" dirty="0" smtClean="0"/>
              <a:t>сайт и бот в Телеграм)</a:t>
            </a:r>
          </a:p>
          <a:p>
            <a:pPr fontAlgn="base"/>
            <a:r>
              <a:rPr lang="en-US" sz="3200" b="1" dirty="0" err="1" smtClean="0"/>
              <a:t>Yandex</a:t>
            </a:r>
            <a:r>
              <a:rPr lang="en-US" sz="3200" b="1" dirty="0" smtClean="0"/>
              <a:t> GPT (</a:t>
            </a:r>
            <a:r>
              <a:rPr lang="ru-RU" sz="3200" b="1" dirty="0" smtClean="0"/>
              <a:t>встроен в Яндекс браузер и Яндекс Поиск)</a:t>
            </a:r>
          </a:p>
          <a:p>
            <a:pPr fontAlgn="base"/>
            <a:r>
              <a:rPr lang="ru-RU" sz="3200" b="1" dirty="0" err="1" smtClean="0"/>
              <a:t>Кандински</a:t>
            </a:r>
            <a:r>
              <a:rPr lang="ru-RU" sz="3200" b="1" dirty="0" smtClean="0"/>
              <a:t> (сайт и бот в Телеграм)</a:t>
            </a:r>
          </a:p>
          <a:p>
            <a:pPr fontAlgn="base"/>
            <a:r>
              <a:rPr lang="ru-RU" sz="3200" b="1" dirty="0" err="1" smtClean="0"/>
              <a:t>Шедеврум</a:t>
            </a:r>
            <a:r>
              <a:rPr lang="ru-RU" sz="3200" b="1" dirty="0" smtClean="0"/>
              <a:t> (сайт и мобильное приложение)</a:t>
            </a:r>
          </a:p>
          <a:p>
            <a:pPr fontAlgn="base"/>
            <a:endParaRPr lang="en-US" sz="2400" b="1" dirty="0" smtClean="0"/>
          </a:p>
          <a:p>
            <a:pPr fontAlgn="base"/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7170" name="Picture 2" descr="C:\Users\user\Downloads\neuralnetwork_flickr_79937361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286371" cy="246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959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01" y="0"/>
            <a:ext cx="5069410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7" y="1268760"/>
            <a:ext cx="81099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Республика Татарстан — 853 работы (17,9%);</a:t>
            </a:r>
          </a:p>
          <a:p>
            <a:r>
              <a:rPr lang="ru-RU" sz="2800" b="1" dirty="0"/>
              <a:t>Московская область — 619 работ (13%);</a:t>
            </a:r>
          </a:p>
          <a:p>
            <a:r>
              <a:rPr lang="ru-RU" sz="2800" b="1" dirty="0"/>
              <a:t>Оренбургская область — 418 работ (8,7%);</a:t>
            </a:r>
          </a:p>
          <a:p>
            <a:r>
              <a:rPr lang="ru-RU" sz="2800" b="1" dirty="0"/>
              <a:t>Санкт-Петербург — 275 работ (5,7%);</a:t>
            </a:r>
          </a:p>
          <a:p>
            <a:r>
              <a:rPr lang="ru-RU" sz="2800" b="1" dirty="0"/>
              <a:t>Республика Крым — 261 работа (5,5%);</a:t>
            </a:r>
          </a:p>
          <a:p>
            <a:r>
              <a:rPr lang="ru-RU" sz="2800" b="1" dirty="0"/>
              <a:t>Кемеровская область — 219 работ (4,6%);</a:t>
            </a:r>
          </a:p>
          <a:p>
            <a:r>
              <a:rPr lang="ru-RU" sz="2800" b="1" dirty="0"/>
              <a:t>Ростовская область — 168 работ (3,5%);</a:t>
            </a:r>
          </a:p>
          <a:p>
            <a:r>
              <a:rPr lang="ru-RU" sz="2800" b="1" dirty="0"/>
              <a:t>Красноярский край — 158 работ (3,3%);</a:t>
            </a:r>
          </a:p>
          <a:p>
            <a:r>
              <a:rPr lang="ru-RU" sz="2800" b="1" dirty="0"/>
              <a:t>Ульяновская область — 124 работы (2,6%);</a:t>
            </a:r>
          </a:p>
          <a:p>
            <a:r>
              <a:rPr lang="ru-RU" sz="2800" b="1" dirty="0"/>
              <a:t>Ханты-Мансийский автономный округ — 118 работ (2,5%).</a:t>
            </a: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35749" y="139279"/>
            <a:ext cx="61605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Спасибо интернету-2024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864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745" y="612141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	 </a:t>
            </a:r>
            <a:r>
              <a:rPr lang="ru-RU" dirty="0"/>
              <a:t> 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800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24745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Номинация «Мои авторские разработки» – </a:t>
            </a:r>
          </a:p>
          <a:p>
            <a:r>
              <a:rPr lang="ru-RU" sz="3200" b="1" dirty="0" smtClean="0"/>
              <a:t>72 участника.</a:t>
            </a:r>
          </a:p>
          <a:p>
            <a:r>
              <a:rPr lang="ru-RU" sz="3200" b="1" dirty="0" smtClean="0"/>
              <a:t>Проголосовали – 34.</a:t>
            </a:r>
          </a:p>
          <a:p>
            <a:r>
              <a:rPr lang="ru-RU" sz="3200" b="1" dirty="0" smtClean="0"/>
              <a:t>Победителем стала:</a:t>
            </a:r>
          </a:p>
          <a:p>
            <a:r>
              <a:rPr lang="ru-RU" sz="3200" b="1" dirty="0" err="1" smtClean="0"/>
              <a:t>Макоян</a:t>
            </a:r>
            <a:r>
              <a:rPr lang="ru-RU" sz="3200" b="1" dirty="0" smtClean="0"/>
              <a:t> </a:t>
            </a:r>
            <a:r>
              <a:rPr lang="ru-RU" sz="3200" b="1" dirty="0"/>
              <a:t>Марина Валерьевна (г. Тамбов); </a:t>
            </a:r>
            <a:endParaRPr lang="ru-RU" sz="3200" b="1" dirty="0" smtClean="0"/>
          </a:p>
          <a:p>
            <a:r>
              <a:rPr lang="ru-RU" sz="3200" b="1" dirty="0" smtClean="0"/>
              <a:t>Призерами:</a:t>
            </a:r>
          </a:p>
          <a:p>
            <a:r>
              <a:rPr lang="ru-RU" sz="3200" b="1" dirty="0" smtClean="0"/>
              <a:t>Елисеева </a:t>
            </a:r>
            <a:r>
              <a:rPr lang="ru-RU" sz="3200" b="1" dirty="0"/>
              <a:t>Ирина Андреевна (Вологодская область) и Борисов Александр Алексеевич (г. Томск).</a:t>
            </a:r>
          </a:p>
        </p:txBody>
      </p:sp>
    </p:spTree>
    <p:extLst>
      <p:ext uri="{BB962C8B-B14F-4D97-AF65-F5344CB8AC3E}">
        <p14:creationId xmlns:p14="http://schemas.microsoft.com/office/powerpoint/2010/main" val="3319427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7953" y="3377338"/>
            <a:ext cx="6480720" cy="207543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admin@azbukainterneta.ru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903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84 66 992</a:t>
            </a:r>
            <a:b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vk.com/azbukainterneta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362" name="Picture 2" descr="C:\Users\Лариса\AppData\Local\Microsoft\Windows\Temporary Internet Files\Content.IE5\54YN83EH\1024px-Mai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6" y="3711955"/>
            <a:ext cx="671670" cy="6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Лариса\AppData\Local\Microsoft\Windows\Temporary Internet Files\Content.IE5\54YN83EH\768px-Phone_Shiny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026" y="4788944"/>
            <a:ext cx="671670" cy="67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B98930-CE1A-D0A7-F686-87BB153D5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08045"/>
            <a:ext cx="1011024" cy="829557"/>
          </a:xfrm>
          <a:prstGeom prst="rect">
            <a:avLst/>
          </a:prstGeom>
        </p:spPr>
      </p:pic>
      <p:pic>
        <p:nvPicPr>
          <p:cNvPr id="12290" name="Picture 2" descr="C:\Users\user\Desktop\Скриншот 03-12-2023 141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211"/>
            <a:ext cx="7776864" cy="310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1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57429F0-E4F7-65E8-7EC8-944AB6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6729" r="24329" b="10131"/>
          <a:stretch/>
        </p:blipFill>
        <p:spPr>
          <a:xfrm>
            <a:off x="-90264" y="-9627"/>
            <a:ext cx="9324528" cy="686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0648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Обучение компьютерной грамотности. </a:t>
            </a:r>
            <a:endParaRPr lang="en-US" sz="2800" b="1" dirty="0" smtClean="0"/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Библиотеки, Центры культуры</a:t>
            </a:r>
          </a:p>
          <a:p>
            <a:endParaRPr lang="ru-RU" sz="2400" b="1" dirty="0"/>
          </a:p>
          <a:p>
            <a:r>
              <a:rPr lang="ru-RU" sz="2600" b="1" dirty="0"/>
              <a:t>К</a:t>
            </a:r>
            <a:r>
              <a:rPr lang="ru-RU" sz="2600" b="1" dirty="0" smtClean="0"/>
              <a:t>онсультационная услуга</a:t>
            </a:r>
          </a:p>
          <a:p>
            <a:endParaRPr lang="ru-RU" sz="2600" b="1" dirty="0" smtClean="0"/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Формат: </a:t>
            </a:r>
          </a:p>
          <a:p>
            <a:r>
              <a:rPr lang="ru-RU" sz="2600" b="1" dirty="0" smtClean="0"/>
              <a:t>Индивидуальные занятия</a:t>
            </a:r>
          </a:p>
          <a:p>
            <a:r>
              <a:rPr lang="ru-RU" sz="2600" b="1" dirty="0" smtClean="0"/>
              <a:t>Занятия в группах </a:t>
            </a:r>
          </a:p>
          <a:p>
            <a:r>
              <a:rPr lang="ru-RU" sz="2600" b="1" dirty="0" smtClean="0"/>
              <a:t>Открытые лекции (занятия) на конкретные темы </a:t>
            </a:r>
          </a:p>
          <a:p>
            <a:endParaRPr lang="ru-RU" sz="2600" b="1" dirty="0"/>
          </a:p>
          <a:p>
            <a:r>
              <a:rPr lang="ru-RU" sz="2600" b="1" dirty="0" smtClean="0"/>
              <a:t>(например: первое знакомство со смартфоном, снимаем фото и видео, осваиваем </a:t>
            </a:r>
            <a:r>
              <a:rPr lang="ru-RU" sz="2600" b="1" dirty="0" err="1" smtClean="0"/>
              <a:t>мессенджер</a:t>
            </a:r>
            <a:r>
              <a:rPr lang="ru-RU" sz="2600" b="1" dirty="0" smtClean="0"/>
              <a:t>, портал </a:t>
            </a:r>
            <a:r>
              <a:rPr lang="ru-RU" sz="2600" b="1" dirty="0" err="1" smtClean="0"/>
              <a:t>Госуслуг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нейросети</a:t>
            </a:r>
            <a:r>
              <a:rPr lang="ru-RU" sz="2600" b="1" dirty="0" smtClean="0"/>
              <a:t> и т.д.)</a:t>
            </a:r>
          </a:p>
          <a:p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03128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57429F0-E4F7-65E8-7EC8-944AB6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6729" r="24329" b="10131"/>
          <a:stretch/>
        </p:blipFill>
        <p:spPr>
          <a:xfrm>
            <a:off x="-90264" y="-9627"/>
            <a:ext cx="9324528" cy="686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Обучение компьютерной грамотности. </a:t>
            </a:r>
            <a:endParaRPr lang="en-US" sz="2800" b="1" dirty="0" smtClean="0"/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Санатории для ветеранов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600" b="1" dirty="0" smtClean="0"/>
              <a:t>Социальная услуга</a:t>
            </a:r>
          </a:p>
          <a:p>
            <a:endParaRPr lang="ru-RU" sz="2600" b="1" dirty="0" smtClean="0"/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Формат: </a:t>
            </a:r>
          </a:p>
          <a:p>
            <a:r>
              <a:rPr lang="ru-RU" sz="2600" b="1" dirty="0"/>
              <a:t>Занятия в группах </a:t>
            </a:r>
            <a:endParaRPr lang="ru-RU" sz="2600" b="1" dirty="0" smtClean="0"/>
          </a:p>
          <a:p>
            <a:r>
              <a:rPr lang="ru-RU" sz="2600" b="1" dirty="0" smtClean="0"/>
              <a:t>Короткие курсы </a:t>
            </a:r>
          </a:p>
          <a:p>
            <a:r>
              <a:rPr lang="ru-RU" sz="2600" b="1" dirty="0" smtClean="0"/>
              <a:t>Открытые лекции (занятия) на конкретные темы </a:t>
            </a:r>
          </a:p>
          <a:p>
            <a:r>
              <a:rPr lang="ru-RU" sz="2600" b="1" dirty="0" smtClean="0"/>
              <a:t>(например: первое знакомство со смартфоном, снимаем фото и видео, осваиваем </a:t>
            </a:r>
            <a:r>
              <a:rPr lang="ru-RU" sz="2600" b="1" dirty="0" err="1" smtClean="0"/>
              <a:t>мессенджер</a:t>
            </a:r>
            <a:r>
              <a:rPr lang="ru-RU" sz="2600" b="1" dirty="0" smtClean="0"/>
              <a:t>, портал </a:t>
            </a:r>
            <a:r>
              <a:rPr lang="ru-RU" sz="2600" b="1" dirty="0" err="1" smtClean="0"/>
              <a:t>Госуслуг</a:t>
            </a:r>
            <a:r>
              <a:rPr lang="ru-RU" sz="2600" b="1" dirty="0" smtClean="0"/>
              <a:t>, </a:t>
            </a:r>
            <a:r>
              <a:rPr lang="ru-RU" sz="2600" b="1" dirty="0" err="1" smtClean="0"/>
              <a:t>нейросети</a:t>
            </a:r>
            <a:r>
              <a:rPr lang="ru-RU" sz="2600" b="1" dirty="0" smtClean="0"/>
              <a:t> и т.д.)</a:t>
            </a:r>
          </a:p>
          <a:p>
            <a:endParaRPr lang="ru-RU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113918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3705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66" y="1074386"/>
            <a:ext cx="85374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Для класса требуется: </a:t>
            </a:r>
            <a:r>
              <a:rPr lang="ru-RU" sz="2800" b="1" dirty="0" smtClean="0"/>
              <a:t>помещение, компьютеры, регламентирующие документы, оплата работы преподавателя</a:t>
            </a:r>
          </a:p>
          <a:p>
            <a:endParaRPr lang="ru-RU" sz="2800" b="1" dirty="0"/>
          </a:p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Взаимодействие: </a:t>
            </a:r>
            <a:r>
              <a:rPr lang="ru-RU" sz="2800" b="1" u="sng" dirty="0" smtClean="0"/>
              <a:t>администрация, </a:t>
            </a:r>
            <a:r>
              <a:rPr lang="ru-RU" sz="2800" b="1" dirty="0" smtClean="0"/>
              <a:t>МФЦ, центры социального обслуживания, библиотеки, общественные организации, школы.</a:t>
            </a:r>
          </a:p>
          <a:p>
            <a:endParaRPr lang="ru-RU" sz="2800" b="1" u="sng" dirty="0" smtClean="0"/>
          </a:p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Реализация: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/>
              <a:t>через </a:t>
            </a:r>
            <a:r>
              <a:rPr lang="ru-RU" sz="2800" b="1" dirty="0" err="1" smtClean="0"/>
              <a:t>грантовую</a:t>
            </a:r>
            <a:r>
              <a:rPr lang="ru-RU" sz="2800" b="1" dirty="0" smtClean="0"/>
              <a:t> помощь по линии Министерства внутренней политики региона, </a:t>
            </a:r>
          </a:p>
          <a:p>
            <a:r>
              <a:rPr lang="ru-RU" sz="2800" b="1" dirty="0"/>
              <a:t>ч</a:t>
            </a:r>
            <a:r>
              <a:rPr lang="ru-RU" sz="2800" b="1" dirty="0" smtClean="0"/>
              <a:t>ерез субсидии, возможно, по линии </a:t>
            </a:r>
            <a:r>
              <a:rPr lang="ru-RU" sz="2800" b="1" dirty="0" smtClean="0"/>
              <a:t>Минтруда </a:t>
            </a:r>
            <a:r>
              <a:rPr lang="ru-RU" sz="2800" b="1" dirty="0" smtClean="0"/>
              <a:t>или СФР.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133018"/>
            <a:ext cx="534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Обучение на малых территориях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3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857429F0-E4F7-65E8-7EC8-944AB6A5A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1" t="6729" r="24329" b="10131"/>
          <a:stretch/>
        </p:blipFill>
        <p:spPr>
          <a:xfrm>
            <a:off x="-90264" y="-9627"/>
            <a:ext cx="9324528" cy="686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0648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Обучение компьютерной грамотности. </a:t>
            </a:r>
            <a:endParaRPr lang="en-US" sz="2800" b="1" dirty="0" smtClean="0"/>
          </a:p>
          <a:p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Образовательные учреждения </a:t>
            </a:r>
          </a:p>
          <a:p>
            <a:endParaRPr lang="ru-RU" sz="2600" b="1" dirty="0" smtClean="0"/>
          </a:p>
          <a:p>
            <a:r>
              <a:rPr lang="ru-RU" sz="2600" b="1" dirty="0" smtClean="0"/>
              <a:t>Услуга дополнительного образования</a:t>
            </a:r>
          </a:p>
          <a:p>
            <a:endParaRPr lang="ru-RU" sz="2600" b="1" dirty="0" smtClean="0"/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Формат: </a:t>
            </a:r>
          </a:p>
          <a:p>
            <a:r>
              <a:rPr lang="ru-RU" sz="2600" b="1" dirty="0"/>
              <a:t>Занятия в группах </a:t>
            </a:r>
            <a:endParaRPr lang="ru-RU" sz="2600" b="1" dirty="0" smtClean="0"/>
          </a:p>
          <a:p>
            <a:r>
              <a:rPr lang="ru-RU" sz="2600" b="1" dirty="0" smtClean="0"/>
              <a:t>Полноценные курсы с выдачей документа о прохождении образовательных курсов </a:t>
            </a:r>
          </a:p>
          <a:p>
            <a:endParaRPr lang="ru-RU" sz="2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Финансирование: </a:t>
            </a:r>
          </a:p>
          <a:p>
            <a:r>
              <a:rPr lang="ru-RU" sz="2600" b="1" dirty="0" smtClean="0"/>
              <a:t>Субсидии по линии </a:t>
            </a:r>
            <a:r>
              <a:rPr lang="ru-RU" sz="2600" b="1" smtClean="0"/>
              <a:t>правительства </a:t>
            </a:r>
            <a:r>
              <a:rPr lang="ru-RU" sz="2600" b="1" smtClean="0"/>
              <a:t>региона, средства </a:t>
            </a:r>
            <a:r>
              <a:rPr lang="ru-RU" sz="2600" b="1" dirty="0" smtClean="0"/>
              <a:t>грантов</a:t>
            </a:r>
          </a:p>
        </p:txBody>
      </p:sp>
    </p:spTree>
    <p:extLst>
      <p:ext uri="{BB962C8B-B14F-4D97-AF65-F5344CB8AC3E}">
        <p14:creationId xmlns:p14="http://schemas.microsoft.com/office/powerpoint/2010/main" val="166911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78DDC5-E4BC-5E3E-8F91-D655F3A4E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3" y="-6491"/>
            <a:ext cx="7968479" cy="4482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293" y="1645643"/>
            <a:ext cx="87129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4000" b="1" dirty="0"/>
              <a:t>Если услуга социальная, консультационная, вы можете сами разработать сертификат слушателя курса или открытого занятия, участника проекта</a:t>
            </a:r>
            <a:r>
              <a:rPr lang="ru-RU" sz="4000" b="1" dirty="0" smtClean="0"/>
              <a:t>.</a:t>
            </a:r>
          </a:p>
          <a:p>
            <a:pPr fontAlgn="base"/>
            <a:endParaRPr lang="ru-RU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3804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28721B-997F-87FA-389B-4CAD22544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8224" cy="37058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157" y="109298"/>
            <a:ext cx="8225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Подходы к обучению граждан старшего возраста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91" y="6309320"/>
            <a:ext cx="54387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96752"/>
            <a:ext cx="92430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Неуверенность</a:t>
            </a:r>
          </a:p>
          <a:p>
            <a:r>
              <a:rPr lang="ru-RU" sz="2400" b="1" dirty="0" smtClean="0"/>
              <a:t>Поддержка, похвала за выполнение самых простых задач, </a:t>
            </a:r>
          </a:p>
          <a:p>
            <a:r>
              <a:rPr lang="ru-RU" sz="2400" b="1" dirty="0" smtClean="0"/>
              <a:t>внимание к каждому</a:t>
            </a:r>
          </a:p>
          <a:p>
            <a:r>
              <a:rPr lang="ru-RU" sz="2400" b="1" dirty="0" smtClean="0"/>
              <a:t>Не показать, а дать возможность самостоятельно пройти весь путь </a:t>
            </a:r>
          </a:p>
          <a:p>
            <a:r>
              <a:rPr lang="ru-RU" sz="2400" b="1" dirty="0" smtClean="0"/>
              <a:t>решения той или иной задачи.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135744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Проблемы с памятью</a:t>
            </a:r>
          </a:p>
          <a:p>
            <a:r>
              <a:rPr lang="ru-RU" sz="2400" b="1" dirty="0" smtClean="0"/>
              <a:t>Больше повторений одного и того ж действия, в том числе в домашних заданиях</a:t>
            </a:r>
          </a:p>
          <a:p>
            <a:endParaRPr lang="ru-RU" sz="2400" b="1" dirty="0"/>
          </a:p>
          <a:p>
            <a:r>
              <a:rPr lang="ru-RU" sz="2400" b="1" dirty="0" smtClean="0"/>
              <a:t>Общая группа в социальных сетях, </a:t>
            </a:r>
            <a:r>
              <a:rPr lang="ru-RU" sz="2400" b="1" dirty="0" err="1" smtClean="0"/>
              <a:t>мессенджере</a:t>
            </a:r>
            <a:r>
              <a:rPr lang="ru-RU" sz="2400" b="1" dirty="0" smtClean="0"/>
              <a:t>, где каждый может публиковать сообщения и посты.</a:t>
            </a:r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Ассоциативный способ погружения в тему. Игра для запоминания новых терминов.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4812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7754</TotalTime>
  <Words>1716</Words>
  <Application>Microsoft Office PowerPoint</Application>
  <PresentationFormat>Экран (4:3)</PresentationFormat>
  <Paragraphs>286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azbukainterneta.ru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Посещаемость</vt:lpstr>
      <vt:lpstr>Презентация PowerPoint</vt:lpstr>
      <vt:lpstr>Презентация PowerPoint</vt:lpstr>
      <vt:lpstr>Проект «Азбука интернета»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   </vt:lpstr>
      <vt:lpstr>   </vt:lpstr>
      <vt:lpstr> 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admin@azbukainterneta.ru  8 903 84 66 992  vk.com/azbukainterneta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azbukainterneta.ru</dc:title>
  <dc:creator>Лариса</dc:creator>
  <cp:lastModifiedBy>Пользователь</cp:lastModifiedBy>
  <cp:revision>204</cp:revision>
  <dcterms:created xsi:type="dcterms:W3CDTF">2017-02-04T14:21:28Z</dcterms:created>
  <dcterms:modified xsi:type="dcterms:W3CDTF">2024-12-09T12:03:47Z</dcterms:modified>
</cp:coreProperties>
</file>