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83" r:id="rId5"/>
    <p:sldId id="260" r:id="rId6"/>
    <p:sldId id="261" r:id="rId7"/>
    <p:sldId id="262" r:id="rId8"/>
    <p:sldId id="263" r:id="rId9"/>
    <p:sldId id="268" r:id="rId10"/>
    <p:sldId id="267" r:id="rId11"/>
    <p:sldId id="264" r:id="rId12"/>
    <p:sldId id="269" r:id="rId13"/>
    <p:sldId id="270" r:id="rId14"/>
    <p:sldId id="272" r:id="rId15"/>
    <p:sldId id="259" r:id="rId16"/>
    <p:sldId id="281" r:id="rId17"/>
    <p:sldId id="265" r:id="rId18"/>
    <p:sldId id="266" r:id="rId19"/>
    <p:sldId id="271" r:id="rId20"/>
    <p:sldId id="284" r:id="rId21"/>
    <p:sldId id="285" r:id="rId22"/>
    <p:sldId id="286" r:id="rId23"/>
    <p:sldId id="288" r:id="rId24"/>
    <p:sldId id="289" r:id="rId25"/>
    <p:sldId id="295" r:id="rId26"/>
    <p:sldId id="298" r:id="rId27"/>
    <p:sldId id="290" r:id="rId28"/>
    <p:sldId id="291" r:id="rId29"/>
    <p:sldId id="296" r:id="rId30"/>
    <p:sldId id="292" r:id="rId31"/>
    <p:sldId id="297" r:id="rId32"/>
    <p:sldId id="273" r:id="rId33"/>
    <p:sldId id="287" r:id="rId34"/>
    <p:sldId id="299" r:id="rId35"/>
    <p:sldId id="275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5B45-5AA6-4C19-8248-9757AF9398D6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D30-1DD1-4859-8D91-391436225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489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5B45-5AA6-4C19-8248-9757AF9398D6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D30-1DD1-4859-8D91-391436225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650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5B45-5AA6-4C19-8248-9757AF9398D6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D30-1DD1-4859-8D91-391436225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08695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B792C4-E6FC-41C1-AEB3-D2EB679AAE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1409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5B45-5AA6-4C19-8248-9757AF9398D6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D30-1DD1-4859-8D91-391436225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775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5B45-5AA6-4C19-8248-9757AF9398D6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D30-1DD1-4859-8D91-391436225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925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5B45-5AA6-4C19-8248-9757AF9398D6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D30-1DD1-4859-8D91-391436225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7568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5B45-5AA6-4C19-8248-9757AF9398D6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D30-1DD1-4859-8D91-391436225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82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5B45-5AA6-4C19-8248-9757AF9398D6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D30-1DD1-4859-8D91-391436225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493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5B45-5AA6-4C19-8248-9757AF9398D6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D30-1DD1-4859-8D91-391436225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719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5B45-5AA6-4C19-8248-9757AF9398D6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D30-1DD1-4859-8D91-391436225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525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85B45-5AA6-4C19-8248-9757AF9398D6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783D30-1DD1-4859-8D91-391436225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326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85B45-5AA6-4C19-8248-9757AF9398D6}" type="datetimeFigureOut">
              <a:rPr lang="ru-RU" smtClean="0"/>
              <a:t>17.04.2025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783D30-1DD1-4859-8D91-3914362252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711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54331" y="756603"/>
            <a:ext cx="9144000" cy="4660128"/>
          </a:xfrm>
        </p:spPr>
        <p:txBody>
          <a:bodyPr>
            <a:noAutofit/>
          </a:bodyPr>
          <a:lstStyle/>
          <a:p>
            <a:r>
              <a:rPr lang="ru-RU" sz="4800" b="1" dirty="0"/>
              <a:t>«Навыки работы на </a:t>
            </a:r>
            <a:r>
              <a:rPr lang="ru-RU" sz="4800" b="1" dirty="0" smtClean="0"/>
              <a:t>ПК</a:t>
            </a:r>
            <a:br>
              <a:rPr lang="ru-RU" sz="4800" b="1" dirty="0" smtClean="0"/>
            </a:br>
            <a:r>
              <a:rPr lang="ru-RU" sz="4800" b="1" dirty="0" smtClean="0"/>
              <a:t> </a:t>
            </a:r>
            <a:r>
              <a:rPr lang="ru-RU" sz="4800" b="1" dirty="0"/>
              <a:t>с поисковыми системами 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в </a:t>
            </a:r>
            <a:r>
              <a:rPr lang="ru-RU" sz="4800" b="1" dirty="0"/>
              <a:t>сети Интернет для сбора информации о родственниках 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и </a:t>
            </a:r>
            <a:r>
              <a:rPr lang="ru-RU" sz="4800" b="1" dirty="0"/>
              <a:t>составления </a:t>
            </a:r>
            <a:r>
              <a:rPr lang="ru-RU" sz="4800" b="1" dirty="0" smtClean="0"/>
              <a:t/>
            </a:r>
            <a:br>
              <a:rPr lang="ru-RU" sz="4800" b="1" dirty="0" smtClean="0"/>
            </a:br>
            <a:r>
              <a:rPr lang="ru-RU" sz="4800" b="1" dirty="0" smtClean="0"/>
              <a:t>своей  </a:t>
            </a:r>
            <a:r>
              <a:rPr lang="ru-RU" sz="4800" b="1" dirty="0"/>
              <a:t>родословной»</a:t>
            </a:r>
          </a:p>
        </p:txBody>
      </p:sp>
    </p:spTree>
    <p:extLst>
      <p:ext uri="{BB962C8B-B14F-4D97-AF65-F5344CB8AC3E}">
        <p14:creationId xmlns:p14="http://schemas.microsoft.com/office/powerpoint/2010/main" val="353799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08" y="-1"/>
            <a:ext cx="11437258" cy="8577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693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Поиск и сбор информации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b="1" dirty="0" smtClean="0"/>
              <a:t>Библиотеки</a:t>
            </a:r>
          </a:p>
          <a:p>
            <a:r>
              <a:rPr lang="ru-RU" dirty="0" smtClean="0"/>
              <a:t>Книги</a:t>
            </a:r>
          </a:p>
          <a:p>
            <a:r>
              <a:rPr lang="ru-RU" dirty="0" smtClean="0"/>
              <a:t>Газеты</a:t>
            </a:r>
          </a:p>
          <a:p>
            <a:r>
              <a:rPr lang="ru-RU" dirty="0" smtClean="0"/>
              <a:t>Адресные, телефонные книги</a:t>
            </a:r>
          </a:p>
          <a:p>
            <a:r>
              <a:rPr lang="ru-RU" dirty="0" smtClean="0"/>
              <a:t>Библиографические журналы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592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Поиск и сбор информации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b="1" dirty="0" smtClean="0"/>
              <a:t>Архивы</a:t>
            </a:r>
          </a:p>
          <a:p>
            <a:r>
              <a:rPr lang="ru-RU" dirty="0" smtClean="0"/>
              <a:t>Метрические книги</a:t>
            </a:r>
          </a:p>
          <a:p>
            <a:r>
              <a:rPr lang="ru-RU" dirty="0" smtClean="0"/>
              <a:t>Ревизские сказки</a:t>
            </a:r>
          </a:p>
          <a:p>
            <a:r>
              <a:rPr lang="ru-RU" dirty="0" smtClean="0"/>
              <a:t>Налоговые подати</a:t>
            </a:r>
          </a:p>
          <a:p>
            <a:r>
              <a:rPr lang="ru-RU" dirty="0" smtClean="0"/>
              <a:t>Суды</a:t>
            </a:r>
          </a:p>
          <a:p>
            <a:r>
              <a:rPr lang="ru-RU" dirty="0" smtClean="0"/>
              <a:t>Поколенные росписи</a:t>
            </a:r>
          </a:p>
          <a:p>
            <a:r>
              <a:rPr lang="ru-RU" dirty="0" smtClean="0"/>
              <a:t>Гильдии сословий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902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Поиск и сбор информации</a:t>
            </a:r>
            <a:endParaRPr lang="ru-RU" sz="40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3600" b="1" dirty="0" smtClean="0"/>
              <a:t>Интернет</a:t>
            </a:r>
          </a:p>
          <a:p>
            <a:r>
              <a:rPr lang="ru-RU" dirty="0" smtClean="0"/>
              <a:t>Поисковые системы</a:t>
            </a:r>
          </a:p>
          <a:p>
            <a:r>
              <a:rPr lang="ru-RU" dirty="0" smtClean="0"/>
              <a:t>Адреса архивов, сайты, формы запросов</a:t>
            </a:r>
          </a:p>
          <a:p>
            <a:r>
              <a:rPr lang="ru-RU" dirty="0" smtClean="0"/>
              <a:t>Исторические, исследовательские сообщества</a:t>
            </a:r>
          </a:p>
          <a:p>
            <a:r>
              <a:rPr lang="ru-RU" dirty="0" smtClean="0"/>
              <a:t>Государственные фонды</a:t>
            </a:r>
          </a:p>
          <a:p>
            <a:r>
              <a:rPr lang="ru-RU" dirty="0" smtClean="0"/>
              <a:t>Некоммерческие организации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6091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591" y="269966"/>
            <a:ext cx="10663990" cy="6252754"/>
          </a:xfrm>
        </p:spPr>
      </p:pic>
    </p:spTree>
    <p:extLst>
      <p:ext uri="{BB962C8B-B14F-4D97-AF65-F5344CB8AC3E}">
        <p14:creationId xmlns:p14="http://schemas.microsoft.com/office/powerpoint/2010/main" val="116538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83" y="603362"/>
            <a:ext cx="8398783" cy="5817597"/>
          </a:xfrm>
        </p:spPr>
      </p:pic>
    </p:spTree>
    <p:extLst>
      <p:ext uri="{BB962C8B-B14F-4D97-AF65-F5344CB8AC3E}">
        <p14:creationId xmlns:p14="http://schemas.microsoft.com/office/powerpoint/2010/main" val="344799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92" y="141512"/>
            <a:ext cx="10377453" cy="6148662"/>
          </a:xfrm>
        </p:spPr>
      </p:pic>
    </p:spTree>
    <p:extLst>
      <p:ext uri="{BB962C8B-B14F-4D97-AF65-F5344CB8AC3E}">
        <p14:creationId xmlns:p14="http://schemas.microsoft.com/office/powerpoint/2010/main" val="23303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644" y="269965"/>
            <a:ext cx="9195166" cy="5262563"/>
          </a:xfrm>
        </p:spPr>
      </p:pic>
    </p:spTree>
    <p:extLst>
      <p:ext uri="{BB962C8B-B14F-4D97-AF65-F5344CB8AC3E}">
        <p14:creationId xmlns:p14="http://schemas.microsoft.com/office/powerpoint/2010/main" val="1768200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430" y="80315"/>
            <a:ext cx="10035289" cy="6629285"/>
          </a:xfrm>
        </p:spPr>
      </p:pic>
    </p:spTree>
    <p:extLst>
      <p:ext uri="{BB962C8B-B14F-4D97-AF65-F5344CB8AC3E}">
        <p14:creationId xmlns:p14="http://schemas.microsoft.com/office/powerpoint/2010/main" val="426957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800" y="130628"/>
            <a:ext cx="9907960" cy="6449860"/>
          </a:xfrm>
        </p:spPr>
      </p:pic>
    </p:spTree>
    <p:extLst>
      <p:ext uri="{BB962C8B-B14F-4D97-AF65-F5344CB8AC3E}">
        <p14:creationId xmlns:p14="http://schemas.microsoft.com/office/powerpoint/2010/main" val="308492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26681"/>
            <a:ext cx="10515600" cy="10282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СПб ГБУ «КЦСОН Красносельского района»</a:t>
            </a:r>
            <a:r>
              <a:rPr lang="ru-RU" dirty="0"/>
              <a:t> Социально-досуговое </a:t>
            </a:r>
            <a:r>
              <a:rPr lang="ru-RU" dirty="0" smtClean="0"/>
              <a:t>отделение</a:t>
            </a:r>
            <a:br>
              <a:rPr lang="ru-RU" dirty="0" smtClean="0"/>
            </a:br>
            <a:r>
              <a:rPr lang="ru-RU" dirty="0" smtClean="0"/>
              <a:t>граждан пожилого возраста № 1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9" y="2330337"/>
            <a:ext cx="3429000" cy="3429000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02331" y="2050233"/>
            <a:ext cx="6851469" cy="43418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rgbClr val="FF0000"/>
                </a:solidFill>
              </a:rPr>
              <a:t>Гладкова Елена Юрьевна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2400" dirty="0" smtClean="0"/>
              <a:t>Специалист по социальной работе </a:t>
            </a:r>
            <a:r>
              <a:rPr lang="en-US" sz="2400" dirty="0" smtClean="0"/>
              <a:t>I </a:t>
            </a:r>
            <a:r>
              <a:rPr lang="ru-RU" sz="2400" dirty="0" smtClean="0"/>
              <a:t>категории.</a:t>
            </a:r>
          </a:p>
          <a:p>
            <a:r>
              <a:rPr lang="ru-RU" sz="2400" dirty="0" smtClean="0"/>
              <a:t>Стаж работы в учреждении с </a:t>
            </a:r>
            <a:r>
              <a:rPr lang="ru-RU" sz="2400" dirty="0" smtClean="0"/>
              <a:t>2009 </a:t>
            </a:r>
            <a:r>
              <a:rPr lang="ru-RU" sz="2400" dirty="0" smtClean="0"/>
              <a:t>г.</a:t>
            </a:r>
          </a:p>
          <a:p>
            <a:endParaRPr lang="ru-RU" sz="2400" dirty="0" smtClean="0"/>
          </a:p>
          <a:p>
            <a:r>
              <a:rPr lang="ru-RU" sz="2400" dirty="0" smtClean="0"/>
              <a:t>Преподаватель курсов:</a:t>
            </a:r>
            <a:br>
              <a:rPr lang="ru-RU" sz="2400" dirty="0" smtClean="0"/>
            </a:br>
            <a:r>
              <a:rPr lang="ru-RU" sz="2400" dirty="0" smtClean="0"/>
              <a:t>«Компьютерная грамотность»</a:t>
            </a:r>
          </a:p>
          <a:p>
            <a:r>
              <a:rPr lang="ru-RU" sz="2400" dirty="0" smtClean="0"/>
              <a:t>«Смартфоны»</a:t>
            </a:r>
          </a:p>
          <a:p>
            <a:r>
              <a:rPr lang="ru-RU" sz="2400" dirty="0" smtClean="0"/>
              <a:t>Руководитель клуба «Моя Родословная»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678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20" y="600363"/>
            <a:ext cx="11883684" cy="5234854"/>
          </a:xfrm>
        </p:spPr>
      </p:pic>
    </p:spTree>
    <p:extLst>
      <p:ext uri="{BB962C8B-B14F-4D97-AF65-F5344CB8AC3E}">
        <p14:creationId xmlns:p14="http://schemas.microsoft.com/office/powerpoint/2010/main" val="54822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90" y="0"/>
            <a:ext cx="10853091" cy="6858000"/>
          </a:xfrm>
        </p:spPr>
      </p:pic>
    </p:spTree>
    <p:extLst>
      <p:ext uri="{BB962C8B-B14F-4D97-AF65-F5344CB8AC3E}">
        <p14:creationId xmlns:p14="http://schemas.microsoft.com/office/powerpoint/2010/main" val="195253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54" y="119581"/>
            <a:ext cx="8823515" cy="6567546"/>
          </a:xfrm>
        </p:spPr>
      </p:pic>
    </p:spTree>
    <p:extLst>
      <p:ext uri="{BB962C8B-B14F-4D97-AF65-F5344CB8AC3E}">
        <p14:creationId xmlns:p14="http://schemas.microsoft.com/office/powerpoint/2010/main" val="282904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26" y="586902"/>
            <a:ext cx="11862264" cy="5941044"/>
          </a:xfrm>
        </p:spPr>
      </p:pic>
    </p:spTree>
    <p:extLst>
      <p:ext uri="{BB962C8B-B14F-4D97-AF65-F5344CB8AC3E}">
        <p14:creationId xmlns:p14="http://schemas.microsoft.com/office/powerpoint/2010/main" val="248376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4183"/>
            <a:ext cx="12072531" cy="6229926"/>
          </a:xfrm>
        </p:spPr>
      </p:pic>
      <p:sp>
        <p:nvSpPr>
          <p:cNvPr id="5" name="Прямоугольник 4"/>
          <p:cNvSpPr/>
          <p:nvPr/>
        </p:nvSpPr>
        <p:spPr>
          <a:xfrm>
            <a:off x="8469745" y="1865745"/>
            <a:ext cx="2780146" cy="49183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491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37" t="18957" r="1"/>
          <a:stretch/>
        </p:blipFill>
        <p:spPr>
          <a:xfrm>
            <a:off x="3745882" y="0"/>
            <a:ext cx="4733100" cy="6650712"/>
          </a:xfrm>
        </p:spPr>
      </p:pic>
    </p:spTree>
    <p:extLst>
      <p:ext uri="{BB962C8B-B14F-4D97-AF65-F5344CB8AC3E}">
        <p14:creationId xmlns:p14="http://schemas.microsoft.com/office/powerpoint/2010/main" val="3399513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sz="4800" b="1" dirty="0" smtClean="0">
                <a:solidFill>
                  <a:srgbClr val="FF0000"/>
                </a:solidFill>
              </a:rPr>
              <a:t>Карательные органы РСФСР, </a:t>
            </a:r>
          </a:p>
          <a:p>
            <a:pPr marL="0" indent="0" algn="ctr">
              <a:buNone/>
            </a:pPr>
            <a:r>
              <a:rPr lang="ru-RU" sz="4800" b="1" dirty="0">
                <a:solidFill>
                  <a:srgbClr val="FF0000"/>
                </a:solidFill>
              </a:rPr>
              <a:t>(</a:t>
            </a:r>
            <a:r>
              <a:rPr lang="ru-RU" sz="4800" b="1" dirty="0" smtClean="0">
                <a:solidFill>
                  <a:srgbClr val="FF0000"/>
                </a:solidFill>
              </a:rPr>
              <a:t>позднее СССР)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06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7" y="443346"/>
            <a:ext cx="12043257" cy="5902036"/>
          </a:xfrm>
        </p:spPr>
      </p:pic>
    </p:spTree>
    <p:extLst>
      <p:ext uri="{BB962C8B-B14F-4D97-AF65-F5344CB8AC3E}">
        <p14:creationId xmlns:p14="http://schemas.microsoft.com/office/powerpoint/2010/main" val="332371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437" y="135849"/>
            <a:ext cx="9403278" cy="6634406"/>
          </a:xfrm>
        </p:spPr>
      </p:pic>
    </p:spTree>
    <p:extLst>
      <p:ext uri="{BB962C8B-B14F-4D97-AF65-F5344CB8AC3E}">
        <p14:creationId xmlns:p14="http://schemas.microsoft.com/office/powerpoint/2010/main" val="245553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370" r="49709"/>
          <a:stretch/>
        </p:blipFill>
        <p:spPr>
          <a:xfrm>
            <a:off x="452581" y="1736434"/>
            <a:ext cx="11503925" cy="3168075"/>
          </a:xfrm>
        </p:spPr>
      </p:pic>
    </p:spTree>
    <p:extLst>
      <p:ext uri="{BB962C8B-B14F-4D97-AF65-F5344CB8AC3E}">
        <p14:creationId xmlns:p14="http://schemas.microsoft.com/office/powerpoint/2010/main" val="170262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43042"/>
            <a:ext cx="10515600" cy="4351338"/>
          </a:xfrm>
        </p:spPr>
        <p:txBody>
          <a:bodyPr/>
          <a:lstStyle/>
          <a:p>
            <a:r>
              <a:rPr lang="ru-RU" dirty="0" smtClean="0"/>
              <a:t>Пролонгированные занятия</a:t>
            </a:r>
          </a:p>
          <a:p>
            <a:r>
              <a:rPr lang="ru-RU" dirty="0" smtClean="0"/>
              <a:t>Форма обучения: групповая + индивидуальная</a:t>
            </a:r>
          </a:p>
          <a:p>
            <a:r>
              <a:rPr lang="ru-RU" dirty="0" smtClean="0"/>
              <a:t>Занятия 1 раз в неделю по 2 академических часа </a:t>
            </a:r>
          </a:p>
          <a:p>
            <a:r>
              <a:rPr lang="ru-RU" dirty="0" smtClean="0"/>
              <a:t>До 10 человек в группе </a:t>
            </a:r>
          </a:p>
          <a:p>
            <a:r>
              <a:rPr lang="ru-RU" dirty="0" smtClean="0"/>
              <a:t>10 ноутбуков. </a:t>
            </a:r>
            <a:r>
              <a:rPr lang="en-US" dirty="0" smtClean="0"/>
              <a:t>Windows 10 / Word 16</a:t>
            </a:r>
            <a:r>
              <a:rPr lang="ru-RU" dirty="0" smtClean="0"/>
              <a:t> / </a:t>
            </a:r>
            <a:r>
              <a:rPr lang="en-US" dirty="0" err="1" smtClean="0"/>
              <a:t>GenoPro</a:t>
            </a:r>
            <a:r>
              <a:rPr lang="en-US" dirty="0" smtClean="0"/>
              <a:t> Gold</a:t>
            </a:r>
            <a:endParaRPr lang="ru-RU" dirty="0" smtClean="0"/>
          </a:p>
          <a:p>
            <a:r>
              <a:rPr lang="ru-RU" dirty="0" smtClean="0"/>
              <a:t>МФУ</a:t>
            </a:r>
            <a:endParaRPr lang="en-US" dirty="0" smtClean="0"/>
          </a:p>
          <a:p>
            <a:r>
              <a:rPr lang="ru-RU" dirty="0" smtClean="0"/>
              <a:t>Более 50</a:t>
            </a:r>
            <a:r>
              <a:rPr lang="en-US" dirty="0" smtClean="0"/>
              <a:t> </a:t>
            </a:r>
            <a:r>
              <a:rPr lang="ru-RU" dirty="0" smtClean="0"/>
              <a:t>ПСУ прошли обучение за </a:t>
            </a:r>
            <a:r>
              <a:rPr lang="ru-RU" dirty="0" smtClean="0"/>
              <a:t>2024 год.</a:t>
            </a:r>
            <a:endParaRPr lang="ru-RU" dirty="0"/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Клуб «Моя родословная»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80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80" y="96361"/>
            <a:ext cx="11791520" cy="6191440"/>
          </a:xfrm>
        </p:spPr>
      </p:pic>
    </p:spTree>
    <p:extLst>
      <p:ext uri="{BB962C8B-B14F-4D97-AF65-F5344CB8AC3E}">
        <p14:creationId xmlns:p14="http://schemas.microsoft.com/office/powerpoint/2010/main" val="350140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7" b="46807"/>
          <a:stretch/>
        </p:blipFill>
        <p:spPr>
          <a:xfrm>
            <a:off x="239400" y="96361"/>
            <a:ext cx="11862469" cy="4845094"/>
          </a:xfrm>
        </p:spPr>
      </p:pic>
      <p:sp>
        <p:nvSpPr>
          <p:cNvPr id="2" name="Прямоугольник 1"/>
          <p:cNvSpPr/>
          <p:nvPr/>
        </p:nvSpPr>
        <p:spPr>
          <a:xfrm>
            <a:off x="2299855" y="3168073"/>
            <a:ext cx="2872509" cy="480291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2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14" y="113211"/>
            <a:ext cx="9942875" cy="6635931"/>
          </a:xfrm>
        </p:spPr>
      </p:pic>
    </p:spTree>
    <p:extLst>
      <p:ext uri="{BB962C8B-B14F-4D97-AF65-F5344CB8AC3E}">
        <p14:creationId xmlns:p14="http://schemas.microsoft.com/office/powerpoint/2010/main" val="326259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1" y="507597"/>
            <a:ext cx="11965844" cy="5669366"/>
          </a:xfrm>
        </p:spPr>
      </p:pic>
    </p:spTree>
    <p:extLst>
      <p:ext uri="{BB962C8B-B14F-4D97-AF65-F5344CB8AC3E}">
        <p14:creationId xmlns:p14="http://schemas.microsoft.com/office/powerpoint/2010/main" val="25434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8" y="138545"/>
            <a:ext cx="10289660" cy="6557819"/>
          </a:xfrm>
        </p:spPr>
      </p:pic>
      <p:sp>
        <p:nvSpPr>
          <p:cNvPr id="5" name="Прямоугольник 4"/>
          <p:cNvSpPr/>
          <p:nvPr/>
        </p:nvSpPr>
        <p:spPr>
          <a:xfrm>
            <a:off x="840509" y="3833091"/>
            <a:ext cx="10095346" cy="57265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1007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altLang="ru-RU" b="1" dirty="0" smtClean="0">
                <a:solidFill>
                  <a:srgbClr val="006600"/>
                </a:solidFill>
              </a:rPr>
              <a:t>Начни с себя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2652" y="1825625"/>
            <a:ext cx="4291148" cy="301634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altLang="ru-RU" sz="4000" dirty="0">
                <a:solidFill>
                  <a:srgbClr val="663300"/>
                </a:solidFill>
              </a:rPr>
              <a:t>В наших руках </a:t>
            </a:r>
            <a:r>
              <a:rPr lang="ru-RU" altLang="ru-RU" sz="4000" dirty="0" smtClean="0">
                <a:solidFill>
                  <a:srgbClr val="663300"/>
                </a:solidFill>
              </a:rPr>
              <a:t/>
            </a:r>
            <a:br>
              <a:rPr lang="ru-RU" altLang="ru-RU" sz="4000" dirty="0" smtClean="0">
                <a:solidFill>
                  <a:srgbClr val="663300"/>
                </a:solidFill>
              </a:rPr>
            </a:br>
            <a:r>
              <a:rPr lang="ru-RU" altLang="ru-RU" sz="4000" dirty="0" smtClean="0">
                <a:solidFill>
                  <a:srgbClr val="663300"/>
                </a:solidFill>
              </a:rPr>
              <a:t>будущее </a:t>
            </a:r>
            <a:r>
              <a:rPr lang="ru-RU" altLang="ru-RU" sz="4000" dirty="0">
                <a:solidFill>
                  <a:srgbClr val="663300"/>
                </a:solidFill>
              </a:rPr>
              <a:t>наших </a:t>
            </a:r>
            <a:r>
              <a:rPr lang="ru-RU" altLang="ru-RU" sz="4000" dirty="0" smtClean="0">
                <a:solidFill>
                  <a:srgbClr val="663300"/>
                </a:solidFill>
              </a:rPr>
              <a:t/>
            </a:r>
            <a:br>
              <a:rPr lang="ru-RU" altLang="ru-RU" sz="4000" dirty="0" smtClean="0">
                <a:solidFill>
                  <a:srgbClr val="663300"/>
                </a:solidFill>
              </a:rPr>
            </a:br>
            <a:r>
              <a:rPr lang="ru-RU" altLang="ru-RU" sz="4000" dirty="0" smtClean="0">
                <a:solidFill>
                  <a:srgbClr val="663300"/>
                </a:solidFill>
              </a:rPr>
              <a:t>детей </a:t>
            </a:r>
            <a:r>
              <a:rPr lang="ru-RU" altLang="ru-RU" sz="4000" dirty="0">
                <a:solidFill>
                  <a:srgbClr val="663300"/>
                </a:solidFill>
              </a:rPr>
              <a:t>и внуков – </a:t>
            </a:r>
            <a:r>
              <a:rPr lang="ru-RU" altLang="ru-RU" sz="4000" dirty="0" smtClean="0">
                <a:solidFill>
                  <a:srgbClr val="663300"/>
                </a:solidFill>
              </a:rPr>
              <a:t/>
            </a:r>
            <a:br>
              <a:rPr lang="ru-RU" altLang="ru-RU" sz="4000" dirty="0" smtClean="0">
                <a:solidFill>
                  <a:srgbClr val="663300"/>
                </a:solidFill>
              </a:rPr>
            </a:br>
            <a:r>
              <a:rPr lang="ru-RU" altLang="ru-RU" sz="4000" dirty="0" smtClean="0">
                <a:solidFill>
                  <a:srgbClr val="663300"/>
                </a:solidFill>
              </a:rPr>
              <a:t>будущее </a:t>
            </a:r>
            <a:br>
              <a:rPr lang="ru-RU" altLang="ru-RU" sz="4000" dirty="0" smtClean="0">
                <a:solidFill>
                  <a:srgbClr val="663300"/>
                </a:solidFill>
              </a:rPr>
            </a:br>
            <a:r>
              <a:rPr lang="ru-RU" altLang="ru-RU" sz="4000" dirty="0" smtClean="0">
                <a:solidFill>
                  <a:srgbClr val="663300"/>
                </a:solidFill>
              </a:rPr>
              <a:t>нашей </a:t>
            </a:r>
            <a:r>
              <a:rPr lang="ru-RU" altLang="ru-RU" sz="4000" dirty="0">
                <a:solidFill>
                  <a:srgbClr val="663300"/>
                </a:solidFill>
              </a:rPr>
              <a:t>страны</a:t>
            </a:r>
          </a:p>
          <a:p>
            <a:pPr algn="ctr"/>
            <a:endParaRPr lang="ru-RU" sz="4000" dirty="0"/>
          </a:p>
        </p:txBody>
      </p:sp>
      <p:pic>
        <p:nvPicPr>
          <p:cNvPr id="4" name="Picture 5" descr="об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314450"/>
            <a:ext cx="5543550" cy="55435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6197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Авторская методика</a:t>
            </a:r>
          </a:p>
          <a:p>
            <a:r>
              <a:rPr lang="ru-RU" dirty="0" smtClean="0"/>
              <a:t>Миронов Ю.Ф. «Пишем родословную книгу».</a:t>
            </a:r>
          </a:p>
          <a:p>
            <a:r>
              <a:rPr lang="ru-RU" dirty="0" smtClean="0"/>
              <a:t>Кочевых С.В</a:t>
            </a:r>
            <a:r>
              <a:rPr lang="ru-RU" dirty="0"/>
              <a:t>. «Методическое пособие по проведению генеалогических разысканий. Основы генеалогической </a:t>
            </a:r>
            <a:r>
              <a:rPr lang="ru-RU" dirty="0" smtClean="0"/>
              <a:t>культуры».</a:t>
            </a:r>
          </a:p>
          <a:p>
            <a:r>
              <a:rPr lang="ru-RU" dirty="0" err="1" smtClean="0"/>
              <a:t>Краско</a:t>
            </a:r>
            <a:r>
              <a:rPr lang="ru-RU" dirty="0" smtClean="0"/>
              <a:t> А.В. «</a:t>
            </a:r>
            <a:r>
              <a:rPr lang="ru-RU" dirty="0"/>
              <a:t>Школа практической генеалогии методическое пособие для начинающих генеалогическое </a:t>
            </a:r>
            <a:r>
              <a:rPr lang="ru-RU" dirty="0" smtClean="0"/>
              <a:t>исследование» </a:t>
            </a:r>
            <a:endParaRPr lang="ru-RU" dirty="0"/>
          </a:p>
          <a:p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Клуб «Моя родословная»</a:t>
            </a:r>
            <a:endParaRPr lang="ru-RU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4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Клуб «Моя родословная»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4" name="Стрелка вниз 3"/>
          <p:cNvSpPr/>
          <p:nvPr/>
        </p:nvSpPr>
        <p:spPr>
          <a:xfrm rot="2819919">
            <a:off x="3394110" y="1144013"/>
            <a:ext cx="322218" cy="20519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трелка вниз 4"/>
          <p:cNvSpPr/>
          <p:nvPr/>
        </p:nvSpPr>
        <p:spPr>
          <a:xfrm rot="18680639">
            <a:off x="7813709" y="1109268"/>
            <a:ext cx="322218" cy="20519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18902" y="3448595"/>
            <a:ext cx="29870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Родословная</a:t>
            </a:r>
            <a:br>
              <a:rPr lang="ru-RU" sz="4000" dirty="0" smtClean="0"/>
            </a:br>
            <a:r>
              <a:rPr lang="ru-RU" sz="4000" dirty="0" smtClean="0"/>
              <a:t>книга</a:t>
            </a:r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49234" y="3222171"/>
            <a:ext cx="3152503" cy="175913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737566" y="3230880"/>
            <a:ext cx="3152503" cy="1759132"/>
          </a:xfrm>
          <a:prstGeom prst="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7803659" y="3140950"/>
            <a:ext cx="302031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 smtClean="0"/>
              <a:t>Схема</a:t>
            </a:r>
            <a:br>
              <a:rPr lang="ru-RU" sz="4000" dirty="0" smtClean="0"/>
            </a:br>
            <a:r>
              <a:rPr lang="ru-RU" sz="4000" dirty="0" smtClean="0"/>
              <a:t>родственных</a:t>
            </a:r>
            <a:br>
              <a:rPr lang="ru-RU" sz="4000" dirty="0" smtClean="0"/>
            </a:br>
            <a:r>
              <a:rPr lang="ru-RU" sz="4000" dirty="0" smtClean="0"/>
              <a:t>связей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209942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Родословная книга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8" descr="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690688"/>
            <a:ext cx="3458978" cy="4569388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5" name="Содержимое 20" descr="Piter_O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22920" y="1690688"/>
            <a:ext cx="3230880" cy="4569388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4545132" y="2316480"/>
            <a:ext cx="350018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Описание жизни, </a:t>
            </a:r>
            <a:br>
              <a:rPr lang="ru-RU" sz="2400" dirty="0" smtClean="0"/>
            </a:br>
            <a:r>
              <a:rPr lang="ru-RU" sz="2400" dirty="0" smtClean="0"/>
              <a:t>событий и особенностей </a:t>
            </a:r>
            <a:br>
              <a:rPr lang="ru-RU" sz="2400" dirty="0" smtClean="0"/>
            </a:br>
            <a:r>
              <a:rPr lang="ru-RU" sz="2400" dirty="0" smtClean="0"/>
              <a:t>каждого члена семьи:</a:t>
            </a:r>
            <a:br>
              <a:rPr lang="ru-RU" sz="2400" dirty="0" smtClean="0"/>
            </a:br>
            <a:r>
              <a:rPr lang="ru-RU" sz="2400" dirty="0" smtClean="0"/>
              <a:t>характер, привычки, </a:t>
            </a:r>
            <a:br>
              <a:rPr lang="ru-RU" sz="2400" dirty="0" smtClean="0"/>
            </a:br>
            <a:r>
              <a:rPr lang="ru-RU" sz="2400" dirty="0" smtClean="0"/>
              <a:t>увлечения, </a:t>
            </a:r>
            <a:br>
              <a:rPr lang="ru-RU" sz="2400" dirty="0" smtClean="0"/>
            </a:br>
            <a:r>
              <a:rPr lang="ru-RU" sz="2400" dirty="0" smtClean="0"/>
              <a:t>что было важно, </a:t>
            </a:r>
            <a:br>
              <a:rPr lang="ru-RU" sz="2400" dirty="0" smtClean="0"/>
            </a:br>
            <a:r>
              <a:rPr lang="ru-RU" sz="2400" dirty="0" smtClean="0"/>
              <a:t>о чем душа болела.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2318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Схема родственных связей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9" descr="Сидорова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7480" y="1816916"/>
            <a:ext cx="6153977" cy="4351338"/>
          </a:xfrm>
        </p:spPr>
      </p:pic>
      <p:sp>
        <p:nvSpPr>
          <p:cNvPr id="5" name="TextBox 4"/>
          <p:cNvSpPr txBox="1"/>
          <p:nvPr/>
        </p:nvSpPr>
        <p:spPr>
          <a:xfrm>
            <a:off x="402771" y="2717074"/>
            <a:ext cx="424058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Указываются 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>Имя, Отчество, Фамилия </a:t>
            </a:r>
            <a:br>
              <a:rPr lang="ru-RU" sz="2400" dirty="0" smtClean="0"/>
            </a:br>
            <a:r>
              <a:rPr lang="ru-RU" sz="2400" dirty="0" smtClean="0"/>
              <a:t>каждой персоны и даты жизни</a:t>
            </a:r>
            <a:br>
              <a:rPr lang="ru-RU" sz="2400" dirty="0" smtClean="0"/>
            </a:br>
            <a:r>
              <a:rPr lang="ru-RU" sz="2400" dirty="0" smtClean="0"/>
              <a:t>(если известны)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3767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4" y="0"/>
            <a:ext cx="11634651" cy="8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0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27651" name="Текст 2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7652" name="Объект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423" y="3176"/>
            <a:ext cx="11678194" cy="8759152"/>
          </a:xfrm>
        </p:spPr>
      </p:pic>
    </p:spTree>
    <p:extLst>
      <p:ext uri="{BB962C8B-B14F-4D97-AF65-F5344CB8AC3E}">
        <p14:creationId xmlns:p14="http://schemas.microsoft.com/office/powerpoint/2010/main" val="1435100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984</TotalTime>
  <Words>190</Words>
  <Application>Microsoft Office PowerPoint</Application>
  <PresentationFormat>Широкоэкранный</PresentationFormat>
  <Paragraphs>53</Paragraphs>
  <Slides>35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Тема Office</vt:lpstr>
      <vt:lpstr>«Навыки работы на ПК  с поисковыми системами  в сети Интернет для сбора информации о родственниках  и составления  своей  родословной»</vt:lpstr>
      <vt:lpstr>СПб ГБУ «КЦСОН Красносельского района» Социально-досуговое отделение граждан пожилого возраста № 1 </vt:lpstr>
      <vt:lpstr>Клуб «Моя родословная»</vt:lpstr>
      <vt:lpstr>Клуб «Моя родословная»</vt:lpstr>
      <vt:lpstr>Клуб «Моя родословная»</vt:lpstr>
      <vt:lpstr>Родословная книга</vt:lpstr>
      <vt:lpstr>Схема родственных связей</vt:lpstr>
      <vt:lpstr>Презентация PowerPoint</vt:lpstr>
      <vt:lpstr>Презентация PowerPoint</vt:lpstr>
      <vt:lpstr>Презентация PowerPoint</vt:lpstr>
      <vt:lpstr>Поиск и сбор информации</vt:lpstr>
      <vt:lpstr>Поиск и сбор информации</vt:lpstr>
      <vt:lpstr>Поиск и сбор информации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Начни с себя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«Навыки работы на ПК  с поисковыми системами  в сети Интернет для сбора информации о родственниках  и составления  своей  родословной»</dc:title>
  <dc:creator>RePack by Diakov</dc:creator>
  <cp:lastModifiedBy>RePack by Diakov</cp:lastModifiedBy>
  <cp:revision>38</cp:revision>
  <dcterms:created xsi:type="dcterms:W3CDTF">2023-12-04T10:15:02Z</dcterms:created>
  <dcterms:modified xsi:type="dcterms:W3CDTF">2025-04-17T12:31:40Z</dcterms:modified>
</cp:coreProperties>
</file>