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59" r:id="rId5"/>
    <p:sldId id="277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9" r:id="rId14"/>
    <p:sldId id="271" r:id="rId15"/>
    <p:sldId id="272" r:id="rId16"/>
    <p:sldId id="273" r:id="rId17"/>
    <p:sldId id="274" r:id="rId18"/>
    <p:sldId id="27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574B51"/>
    <a:srgbClr val="896254"/>
    <a:srgbClr val="D9C1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59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48DB8-E798-4DF0-A558-7B6C55BF54B2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C247-BC4E-43E4-B236-DCC189DA52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3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48DB8-E798-4DF0-A558-7B6C55BF54B2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C247-BC4E-43E4-B236-DCC189DA52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102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48DB8-E798-4DF0-A558-7B6C55BF54B2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C247-BC4E-43E4-B236-DCC189DA52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780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48DB8-E798-4DF0-A558-7B6C55BF54B2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C247-BC4E-43E4-B236-DCC189DA52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917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48DB8-E798-4DF0-A558-7B6C55BF54B2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C247-BC4E-43E4-B236-DCC189DA52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447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48DB8-E798-4DF0-A558-7B6C55BF54B2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C247-BC4E-43E4-B236-DCC189DA52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315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48DB8-E798-4DF0-A558-7B6C55BF54B2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C247-BC4E-43E4-B236-DCC189DA52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539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48DB8-E798-4DF0-A558-7B6C55BF54B2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C247-BC4E-43E4-B236-DCC189DA52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013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48DB8-E798-4DF0-A558-7B6C55BF54B2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C247-BC4E-43E4-B236-DCC189DA52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026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48DB8-E798-4DF0-A558-7B6C55BF54B2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C247-BC4E-43E4-B236-DCC189DA52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694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48DB8-E798-4DF0-A558-7B6C55BF54B2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C247-BC4E-43E4-B236-DCC189DA52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89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48DB8-E798-4DF0-A558-7B6C55BF54B2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CC247-BC4E-43E4-B236-DCC189DA52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190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vk.com/club216378174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rutube.ru/plst/653564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vk.com/away.php?to=https://youtube.com/playlist?list%3DPLU3vuDwvCtrMe9yM7w3xCA7b-UI8AQKuM%26si%3D4L8oVT-TNTwyca7j&amp;cc_key=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135" y="0"/>
            <a:ext cx="61757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036602"/>
            <a:ext cx="12192000" cy="2554545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SimSun" panose="02010609030101010101" pitchFamily="49" charset="-122"/>
                <a:ea typeface="NSimSun" panose="02010609030101010101" pitchFamily="49" charset="-122"/>
              </a:rPr>
              <a:t>Знания</a:t>
            </a:r>
            <a:r>
              <a:rPr lang="ru-RU" sz="8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SimSun" panose="02010609030101010101" pitchFamily="49" charset="-122"/>
                <a:ea typeface="NSimSun" panose="02010609030101010101" pitchFamily="49" charset="-122"/>
              </a:rPr>
              <a:t> ловим сетью</a:t>
            </a:r>
            <a:endParaRPr lang="ru-RU" sz="8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SimSun" panose="02010609030101010101" pitchFamily="49" charset="-122"/>
              <a:ea typeface="NSimSun" panose="02010609030101010101" pitchFamily="49" charset="-12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050468"/>
            <a:ext cx="1085246" cy="157282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71240" y="3552630"/>
            <a:ext cx="898986" cy="109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0" y="1945958"/>
            <a:ext cx="1361281" cy="17983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" y="1797311"/>
            <a:ext cx="1460792" cy="202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0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0945" y="792000"/>
            <a:ext cx="468210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5</a:t>
            </a:r>
            <a:r>
              <a:rPr lang="ru-RU" sz="2400" b="1" dirty="0"/>
              <a:t>. Группа </a:t>
            </a:r>
            <a:r>
              <a:rPr lang="ru-RU" sz="2400" b="1" dirty="0" err="1"/>
              <a:t>Вконтакте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dirty="0"/>
              <a:t>Я использую </a:t>
            </a:r>
            <a:r>
              <a:rPr lang="ru-RU" sz="2400" dirty="0" smtClean="0"/>
              <a:t>инструмент «</a:t>
            </a:r>
            <a:r>
              <a:rPr lang="ru-RU" sz="2400" dirty="0"/>
              <a:t>группа» для сопровождения процесса обучения.</a:t>
            </a:r>
            <a:br>
              <a:rPr lang="ru-RU" sz="2400" dirty="0"/>
            </a:br>
            <a:r>
              <a:rPr lang="ru-RU" sz="2400" dirty="0"/>
              <a:t>Я создала группу с названием «С компьютером на ТЫ» и  приглашаю стать участниками </a:t>
            </a:r>
            <a:r>
              <a:rPr lang="ru-RU" sz="2400" dirty="0" smtClean="0"/>
              <a:t>группы </a:t>
            </a:r>
            <a:r>
              <a:rPr lang="ru-RU" sz="2400" dirty="0"/>
              <a:t>всех моих учеников, как только научу их выходить в интернет и в </a:t>
            </a:r>
            <a:r>
              <a:rPr lang="ru-RU" sz="2400" dirty="0" err="1"/>
              <a:t>соц.сеть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r>
              <a:rPr lang="ru-RU" sz="2400" dirty="0"/>
              <a:t>С этого момента </a:t>
            </a:r>
            <a:r>
              <a:rPr lang="ru-RU" sz="2400" dirty="0" err="1"/>
              <a:t>соц.сеть</a:t>
            </a:r>
            <a:r>
              <a:rPr lang="ru-RU" sz="2400" dirty="0"/>
              <a:t> становится моим главным помощником</a:t>
            </a:r>
            <a:r>
              <a:rPr lang="ru-RU" sz="2400" dirty="0" smtClean="0"/>
              <a:t>. </a:t>
            </a:r>
            <a:br>
              <a:rPr lang="ru-RU" sz="2400" dirty="0" smtClean="0"/>
            </a:br>
            <a:r>
              <a:rPr lang="ru-RU" sz="2400" dirty="0" smtClean="0"/>
              <a:t>Адрес </a:t>
            </a:r>
            <a:r>
              <a:rPr lang="ru-RU" sz="2400" dirty="0"/>
              <a:t>группы: </a:t>
            </a:r>
            <a:r>
              <a:rPr lang="en-US" sz="2000" u="sng" dirty="0">
                <a:hlinkClick r:id="rId2"/>
              </a:rPr>
              <a:t>https://vk.com/club216378174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315" y="1582917"/>
            <a:ext cx="6650181" cy="37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5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0944" y="379370"/>
            <a:ext cx="48075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6. Конспект курса, навигация по курсу в группе </a:t>
            </a:r>
            <a:br>
              <a:rPr lang="ru-RU" sz="2000" b="1" dirty="0"/>
            </a:br>
            <a:r>
              <a:rPr lang="ru-RU" sz="2000" dirty="0"/>
              <a:t>В самом верху страницы я закрепляю запись, в которой содержится план занятий в виде графической картинки и текущий краткий конспект занятий в виде текста. </a:t>
            </a:r>
            <a:br>
              <a:rPr lang="ru-RU" sz="2000" dirty="0"/>
            </a:br>
            <a:r>
              <a:rPr lang="ru-RU" sz="2000" dirty="0" smtClean="0"/>
              <a:t>По </a:t>
            </a:r>
            <a:r>
              <a:rPr lang="ru-RU" sz="2000" dirty="0"/>
              <a:t>картинке этой публикации ученики </a:t>
            </a:r>
            <a:r>
              <a:rPr lang="ru-RU" sz="2000" dirty="0" smtClean="0"/>
              <a:t> </a:t>
            </a:r>
            <a:r>
              <a:rPr lang="ru-RU" sz="2000" dirty="0"/>
              <a:t>видят: как происходит движение по </a:t>
            </a:r>
            <a:r>
              <a:rPr lang="ru-RU" sz="2000" dirty="0" smtClean="0"/>
              <a:t>курсу. </a:t>
            </a:r>
            <a:r>
              <a:rPr lang="ru-RU" sz="2000" dirty="0"/>
              <a:t>По текстовой части ученики сверяют свой личный конспект с общим конспектом группы.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547" y="379370"/>
            <a:ext cx="5057775" cy="59912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8043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0944" y="360000"/>
            <a:ext cx="636653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7. Изложение материала в группе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Перед каждым занятием я создаю на странице новую публикацию, в которой размещаю необходимые мне для рассказа </a:t>
            </a:r>
            <a:r>
              <a:rPr lang="ru-RU" sz="2000" dirty="0" smtClean="0"/>
              <a:t>материалы</a:t>
            </a:r>
            <a:r>
              <a:rPr lang="ru-RU" sz="2000" dirty="0"/>
              <a:t>: адреса учебных </a:t>
            </a:r>
            <a:r>
              <a:rPr lang="ru-RU" sz="2000" dirty="0" smtClean="0"/>
              <a:t>фильмов, </a:t>
            </a:r>
            <a:r>
              <a:rPr lang="ru-RU" sz="2000" dirty="0"/>
              <a:t>адреса соответствующих страниц учебника с сайта «Азбука интернета», адреса сайтов, которые предполагается изучить на занятии, </a:t>
            </a:r>
            <a:r>
              <a:rPr lang="ru-RU" sz="2000" dirty="0" smtClean="0"/>
              <a:t>картинки. </a:t>
            </a:r>
            <a:br>
              <a:rPr lang="ru-RU" sz="2000" dirty="0" smtClean="0"/>
            </a:br>
            <a:r>
              <a:rPr lang="ru-RU" sz="2000" dirty="0" smtClean="0"/>
              <a:t>Мои </a:t>
            </a:r>
            <a:r>
              <a:rPr lang="ru-RU" sz="2000" dirty="0"/>
              <a:t>ученики видят эту же информацию </a:t>
            </a:r>
            <a:r>
              <a:rPr lang="ru-RU" sz="2000" dirty="0" smtClean="0"/>
              <a:t> </a:t>
            </a:r>
            <a:r>
              <a:rPr lang="ru-RU" sz="2000" dirty="0"/>
              <a:t>на экранах своих учебных компьютеров и работают с этой информацией так, как я предлагаю им это делать: переходят по ссылкам и возвращаются, открывают альбомы и документы для просмотра и закрывают,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ищут </a:t>
            </a:r>
            <a:r>
              <a:rPr lang="ru-RU" sz="2000" dirty="0"/>
              <a:t>информацию на странице, используя элементы навигации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408" y="433387"/>
            <a:ext cx="5067300" cy="59912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1601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7060" y="288306"/>
            <a:ext cx="54483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8. Термины</a:t>
            </a:r>
            <a:br>
              <a:rPr lang="ru-RU" sz="2000" b="1" dirty="0"/>
            </a:br>
            <a:r>
              <a:rPr lang="ru-RU" sz="2000" dirty="0" smtClean="0"/>
              <a:t>В информатике много специальных терминов. </a:t>
            </a:r>
            <a:br>
              <a:rPr lang="ru-RU" sz="2000" dirty="0" smtClean="0"/>
            </a:br>
            <a:r>
              <a:rPr lang="ru-RU" sz="2000" dirty="0" smtClean="0"/>
              <a:t>О </a:t>
            </a:r>
            <a:r>
              <a:rPr lang="ru-RU" sz="2000" dirty="0" smtClean="0"/>
              <a:t>некоторых терминах </a:t>
            </a:r>
            <a:r>
              <a:rPr lang="ru-RU" sz="2000" dirty="0"/>
              <a:t>я делаю специальные публикации.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Разъясняю </a:t>
            </a:r>
            <a:r>
              <a:rPr lang="ru-RU" sz="2000" dirty="0"/>
              <a:t>значение </a:t>
            </a:r>
            <a:r>
              <a:rPr lang="ru-RU" sz="2000" dirty="0" smtClean="0"/>
              <a:t>термина, </a:t>
            </a:r>
            <a:r>
              <a:rPr lang="ru-RU" sz="2000" dirty="0"/>
              <a:t>сопровождаю текст специально подобранной </a:t>
            </a:r>
            <a:r>
              <a:rPr lang="ru-RU" sz="2000" dirty="0" smtClean="0"/>
              <a:t>картинкой, </a:t>
            </a:r>
            <a:r>
              <a:rPr lang="ru-RU" sz="2000" dirty="0"/>
              <a:t>чтобы ученикам было проще понять текстовое описание.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001" y="288306"/>
            <a:ext cx="5262563" cy="612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2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0944" y="891995"/>
            <a:ext cx="48075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9. Вовлечение учеников в обучение, проверка знаний.</a:t>
            </a:r>
            <a:br>
              <a:rPr lang="ru-RU" sz="2000" b="1" dirty="0"/>
            </a:br>
            <a:r>
              <a:rPr lang="ru-RU" sz="2000" dirty="0" smtClean="0"/>
              <a:t>Каждое </a:t>
            </a:r>
            <a:r>
              <a:rPr lang="ru-RU" sz="2000" dirty="0"/>
              <a:t>занятие я начинаю с краткого обсуждения предыдущего урока. </a:t>
            </a:r>
            <a:r>
              <a:rPr lang="ru-RU" sz="2000" dirty="0" smtClean="0"/>
              <a:t>Я </a:t>
            </a:r>
            <a:r>
              <a:rPr lang="ru-RU" sz="2000" dirty="0"/>
              <a:t>предлагаю выполнить небольшое задание – тест или принять участие в опросе.</a:t>
            </a:r>
            <a:br>
              <a:rPr lang="ru-RU" sz="2000" dirty="0"/>
            </a:br>
            <a:r>
              <a:rPr lang="ru-RU" sz="2000" dirty="0"/>
              <a:t>Пока ученики не умеют </a:t>
            </a:r>
            <a:r>
              <a:rPr lang="ru-RU" sz="2000" dirty="0" smtClean="0"/>
              <a:t>участвовать в опросах, </a:t>
            </a:r>
            <a:r>
              <a:rPr lang="ru-RU" sz="2000" dirty="0"/>
              <a:t>это тест в виде общей игры с распознаванием картинок или выбором правильных утверждений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168" y="438099"/>
            <a:ext cx="5067300" cy="592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0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0944" y="254671"/>
            <a:ext cx="48075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Позже, </a:t>
            </a:r>
            <a:r>
              <a:rPr lang="ru-RU" dirty="0" smtClean="0"/>
              <a:t>я </a:t>
            </a:r>
            <a:r>
              <a:rPr lang="ru-RU" dirty="0"/>
              <a:t>предлагаю каждому </a:t>
            </a:r>
            <a:r>
              <a:rPr lang="ru-RU" dirty="0" smtClean="0"/>
              <a:t>принять </a:t>
            </a:r>
            <a:r>
              <a:rPr lang="ru-RU" dirty="0"/>
              <a:t>участие в тесте по определению знакомых слов в списке терминов, рассмотренных на предыдущем занятии.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Такой </a:t>
            </a:r>
            <a:r>
              <a:rPr lang="ru-RU" dirty="0"/>
              <a:t>тест я организую при помощи инструмента </a:t>
            </a:r>
            <a:r>
              <a:rPr lang="ru-RU" dirty="0" smtClean="0"/>
              <a:t>Опрос. </a:t>
            </a:r>
            <a:br>
              <a:rPr lang="ru-RU" dirty="0" smtClean="0"/>
            </a:br>
            <a:r>
              <a:rPr lang="ru-RU" dirty="0" smtClean="0"/>
              <a:t>Я предлагаю </a:t>
            </a:r>
            <a:r>
              <a:rPr lang="ru-RU" dirty="0"/>
              <a:t>ученикам поставить галочку у того термина, значение которого ему понятно, и пропустить те слова, которые непонятны. </a:t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После </a:t>
            </a:r>
            <a:r>
              <a:rPr lang="ru-RU" dirty="0"/>
              <a:t>того, как все проголосуют, </a:t>
            </a:r>
            <a:r>
              <a:rPr lang="ru-RU" dirty="0" smtClean="0"/>
              <a:t>я </a:t>
            </a:r>
            <a:r>
              <a:rPr lang="ru-RU" dirty="0"/>
              <a:t>вижу уровень понимания терминов учениками.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 </a:t>
            </a:r>
            <a:r>
              <a:rPr lang="ru-RU" dirty="0"/>
              <a:t>дополнительно обсуждаю те слова, которые оказались ученикам </a:t>
            </a:r>
            <a:r>
              <a:rPr lang="ru-RU" dirty="0" smtClean="0"/>
              <a:t>непонятными.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162" y="449147"/>
            <a:ext cx="5010150" cy="59912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5615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2000" y="252000"/>
            <a:ext cx="50975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10. Для каждой группы учеников свой цикл публикаций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Для каждой новой группы я повторяю весь </a:t>
            </a:r>
            <a:r>
              <a:rPr lang="ru-RU" sz="2000" dirty="0" smtClean="0"/>
              <a:t>цикл </a:t>
            </a:r>
            <a:r>
              <a:rPr lang="ru-RU" sz="2000" dirty="0"/>
              <a:t>размещения публикаций и </a:t>
            </a:r>
            <a:r>
              <a:rPr lang="ru-RU" sz="2000" dirty="0" smtClean="0"/>
              <a:t>опросов.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Предыдущие циклы публикаций остаются доступными, они находятся «внизу» ленты </a:t>
            </a:r>
            <a:r>
              <a:rPr lang="ru-RU" sz="2000" dirty="0" smtClean="0"/>
              <a:t>публикаций. 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339" y="0"/>
            <a:ext cx="4688086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001" y="947486"/>
            <a:ext cx="4914900" cy="21717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001" y="3429000"/>
            <a:ext cx="4895850" cy="23526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3166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914" y="252000"/>
            <a:ext cx="61082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11. Выпускное задание</a:t>
            </a:r>
            <a:br>
              <a:rPr lang="ru-RU" sz="2000" b="1" dirty="0"/>
            </a:br>
            <a:r>
              <a:rPr lang="ru-RU" sz="2000" dirty="0"/>
              <a:t>При обучении я стараюсь научить слушателей применять различные приемы обработки информации, которые позволяют выполнять операции быстрее: не вводить текст по буквам, а копировать и вставлять текстовые и графические объекты, используя буфер обмена и горячие клавиши.</a:t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Выпускное </a:t>
            </a:r>
            <a:r>
              <a:rPr lang="ru-RU" sz="2000" dirty="0"/>
              <a:t>задание состоит в том, чтобы отправить по электронной почте конспект со своего учебного компьютера на свой домашний компьютер и удалить на учебном компьютере все учебные файлы и папки.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970" y="371814"/>
            <a:ext cx="5775157" cy="26168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052" y="3340871"/>
            <a:ext cx="5328443" cy="298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6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6000" y="684000"/>
            <a:ext cx="484089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12. Выпускники – остаемся на связи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После обучения все мои ученики остаются участниками группы «С компьютером на ТЫ». То есть они видят мои публикации, сделанные для новых учеников, по всем темам ими уже пройденным. И при желании могут </a:t>
            </a:r>
            <a:r>
              <a:rPr lang="ru-RU" sz="2400" dirty="0" smtClean="0"/>
              <a:t>повторно пройти </a:t>
            </a:r>
            <a:r>
              <a:rPr lang="ru-RU" sz="2400" dirty="0"/>
              <a:t>обучение в онлайн-режиме, обратиться ко мне с вопросами и получить консультацию, советы и рекомендации по решению разных компьютерных проблем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109" y="132890"/>
            <a:ext cx="5601482" cy="65922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4766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735" y="1059681"/>
            <a:ext cx="6301906" cy="4757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0914" y="1535211"/>
            <a:ext cx="461554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Я, </a:t>
            </a:r>
            <a:r>
              <a:rPr lang="ru-RU" sz="2800" dirty="0" err="1"/>
              <a:t>Гуреева</a:t>
            </a:r>
            <a:r>
              <a:rPr lang="ru-RU" sz="2800" dirty="0"/>
              <a:t> Нина Александровна,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преподаю </a:t>
            </a:r>
            <a:r>
              <a:rPr lang="ru-RU" sz="2800" dirty="0"/>
              <a:t>компьютерную грамотность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в </a:t>
            </a:r>
            <a:r>
              <a:rPr lang="ru-RU" sz="2800" dirty="0"/>
              <a:t>Школе компьютерной грамотности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при </a:t>
            </a:r>
            <a:r>
              <a:rPr lang="ru-RU" sz="2800" dirty="0"/>
              <a:t>Совете ветеранов ПАО Северсталь</a:t>
            </a:r>
            <a:r>
              <a:rPr lang="ru-RU" dirty="0"/>
              <a:t>.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811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914" y="324000"/>
            <a:ext cx="4615543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ПАО Северсталь – крупная металлургическая компания, градообразующее предприятие города Череповца. </a:t>
            </a:r>
            <a:br>
              <a:rPr lang="ru-RU" sz="2400" dirty="0" smtClean="0"/>
            </a:br>
            <a:r>
              <a:rPr lang="ru-RU" sz="2400" dirty="0" smtClean="0"/>
              <a:t>Совет Ветеранов –общественная организация, которая объединяет работников предприятия после того как они перестали работать и стали пенсионерами. </a:t>
            </a:r>
            <a:br>
              <a:rPr lang="ru-RU" sz="2400" dirty="0" smtClean="0"/>
            </a:br>
            <a:r>
              <a:rPr lang="ru-RU" sz="2400" dirty="0" smtClean="0"/>
              <a:t>Совет Ветеранов получает постоянную поддержку от предприятия при решении всех вопросов организации деятельности, финансового и материально-технического обеспечения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934" y="249066"/>
            <a:ext cx="4821383" cy="32142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934" y="3574469"/>
            <a:ext cx="4821384" cy="361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5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914" y="504000"/>
            <a:ext cx="461554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Процесс </a:t>
            </a:r>
            <a:r>
              <a:rPr lang="ru-RU" sz="2000" dirty="0"/>
              <a:t>обучения </a:t>
            </a:r>
            <a:r>
              <a:rPr lang="ru-RU" sz="2000" dirty="0" smtClean="0"/>
              <a:t>компьютерной грамотности в </a:t>
            </a:r>
            <a:r>
              <a:rPr lang="ru-RU" sz="2000" dirty="0"/>
              <a:t>Совете ветеранов, благодаря поддержке ПАО Северсталь, </a:t>
            </a:r>
            <a:r>
              <a:rPr lang="ru-RU" sz="2000" dirty="0" smtClean="0"/>
              <a:t>хорошо </a:t>
            </a:r>
            <a:r>
              <a:rPr lang="ru-RU" sz="2000" dirty="0"/>
              <a:t>организован. </a:t>
            </a:r>
            <a:r>
              <a:rPr lang="ru-RU" sz="2000" dirty="0" smtClean="0"/>
              <a:t>Имеется </a:t>
            </a:r>
            <a:r>
              <a:rPr lang="ru-RU" sz="2000" dirty="0"/>
              <a:t>помещение, оснащенное </a:t>
            </a:r>
            <a:r>
              <a:rPr lang="ru-RU" sz="2000" dirty="0" smtClean="0"/>
              <a:t>современными компьютерами</a:t>
            </a:r>
            <a:r>
              <a:rPr lang="ru-RU" sz="2000" dirty="0"/>
              <a:t>, </a:t>
            </a:r>
            <a:r>
              <a:rPr lang="en-US" sz="2000" dirty="0" smtClean="0"/>
              <a:t>Smart-TV</a:t>
            </a:r>
            <a:r>
              <a:rPr lang="ru-RU" sz="2000" dirty="0" smtClean="0"/>
              <a:t> </a:t>
            </a:r>
            <a:r>
              <a:rPr lang="ru-RU" sz="2000" dirty="0"/>
              <a:t>и сетевым оборудованием для доступа к интернет-сети</a:t>
            </a:r>
            <a:r>
              <a:rPr lang="ru-RU" sz="2000" dirty="0" smtClean="0"/>
              <a:t>.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На курсах обучаются члены общественной организации – Совета Ветеранов ПАО.</a:t>
            </a:r>
            <a:br>
              <a:rPr lang="ru-RU" sz="2000" dirty="0" smtClean="0"/>
            </a:br>
            <a:r>
              <a:rPr lang="ru-RU" sz="2000" dirty="0" smtClean="0"/>
              <a:t>Запись ведут ответственные специалисты Совета Ветеранов – кураторы цеховых объединений.</a:t>
            </a:r>
            <a:br>
              <a:rPr lang="ru-RU" sz="2000" dirty="0" smtClean="0"/>
            </a:br>
            <a:r>
              <a:rPr lang="ru-RU" sz="2000" dirty="0" smtClean="0"/>
              <a:t>Преподают бывшие работники ПАО, специалисты по информатике, а также волонтеры из числа текущих сотрудников.</a:t>
            </a:r>
            <a:br>
              <a:rPr lang="ru-RU" sz="2000" dirty="0" smtClean="0"/>
            </a:br>
            <a:r>
              <a:rPr lang="ru-RU" sz="2000" dirty="0" smtClean="0"/>
              <a:t>Курсы – бесплатные.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1" y="1066800"/>
            <a:ext cx="6357257" cy="476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5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914" y="864000"/>
            <a:ext cx="461554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Слушатели, обычно, очень заинтересованы в обучении. Преподаватели поддерживают интерес. На 1-м занятии каждый слушатель сообщает цель, которую он хочет достичь на курсе. </a:t>
            </a:r>
            <a:br>
              <a:rPr lang="ru-RU" dirty="0" smtClean="0"/>
            </a:br>
            <a:r>
              <a:rPr lang="ru-RU" dirty="0" smtClean="0"/>
              <a:t>Основной способ поддержания интереса (</a:t>
            </a:r>
            <a:r>
              <a:rPr lang="ru-RU" dirty="0"/>
              <a:t>чтобы не пропускали </a:t>
            </a:r>
            <a:r>
              <a:rPr lang="ru-RU" dirty="0" smtClean="0"/>
              <a:t>занятия) – понятность изложения, последовательное усложнение материала, осознание процесса достижения цели. А также контроль кураторов и индивидуальное заинтересованное отношение преподавателя к каждому ученику.</a:t>
            </a:r>
            <a:endParaRPr lang="ru-RU" dirty="0"/>
          </a:p>
          <a:p>
            <a:r>
              <a:rPr lang="ru-RU" dirty="0" smtClean="0"/>
              <a:t>В курсе 14 занятий по плану. Реально для изучения 14 тем требуется 20-24 занятия по 1.5 часа, 2 раза в неделю.</a:t>
            </a:r>
            <a:br>
              <a:rPr lang="ru-RU" dirty="0" smtClean="0"/>
            </a:br>
            <a:r>
              <a:rPr lang="ru-RU" dirty="0" smtClean="0"/>
              <a:t>В группе 10 человек – по количеству оборудованных мест в классе.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132" y="1077689"/>
            <a:ext cx="6318995" cy="47392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64000" y="216000"/>
            <a:ext cx="461554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как мотивируете слушателей, чтобы не пропускали занятия</a:t>
            </a:r>
          </a:p>
          <a:p>
            <a:r>
              <a:rPr lang="ru-RU" dirty="0"/>
              <a:t>сколько занятий в курсе и количество человек в группе.</a:t>
            </a:r>
          </a:p>
          <a:p>
            <a:r>
              <a:rPr lang="ru-RU" dirty="0"/>
              <a:t>как преодолеть страх перед новой техникой у слушателей</a:t>
            </a:r>
          </a:p>
          <a:p>
            <a:r>
              <a:rPr lang="ru-RU" dirty="0"/>
              <a:t>какие особенности граждан старшего возраста нужно учитывать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409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2000" y="1080000"/>
            <a:ext cx="500131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Я использую </a:t>
            </a:r>
            <a:r>
              <a:rPr lang="ru-RU" sz="2400" dirty="0"/>
              <a:t>учебный курс «Азбука Интернета», разработанный ПФР совместно с компанией </a:t>
            </a:r>
            <a:r>
              <a:rPr lang="ru-RU" sz="2400" dirty="0" smtClean="0"/>
              <a:t>РТК.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ru-RU" sz="2400" dirty="0" smtClean="0"/>
              <a:t>Курс </a:t>
            </a:r>
            <a:r>
              <a:rPr lang="ru-RU" sz="2400" dirty="0"/>
              <a:t>содержит практически все темы знаний, необходимых современному </a:t>
            </a:r>
            <a:r>
              <a:rPr lang="ru-RU" sz="2400" dirty="0" smtClean="0"/>
              <a:t>человеку.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Для </a:t>
            </a:r>
            <a:r>
              <a:rPr lang="ru-RU" sz="2400" dirty="0"/>
              <a:t>первых моих учеников я просто рассказывала курс своими словами, сопровождая рассказ демонстрацией экранов.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232" y="667288"/>
            <a:ext cx="6462054" cy="555129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3070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2510" y="185397"/>
            <a:ext cx="490450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1. Фильмы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Но мне хотелось, чтобы мои ученики не уставали </a:t>
            </a:r>
            <a:r>
              <a:rPr lang="ru-RU" dirty="0" smtClean="0"/>
              <a:t>слушать, могли </a:t>
            </a:r>
            <a:r>
              <a:rPr lang="ru-RU" dirty="0"/>
              <a:t>заниматься дополнительно – дома, </a:t>
            </a:r>
            <a:r>
              <a:rPr lang="ru-RU" dirty="0" smtClean="0"/>
              <a:t>самостоятельно. </a:t>
            </a:r>
            <a:r>
              <a:rPr lang="ru-RU" dirty="0"/>
              <a:t>Поэтому я создала цикл фильмов – видео иллюстраций к изучаемому курсу.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Фильмы </a:t>
            </a:r>
            <a:r>
              <a:rPr lang="ru-RU" dirty="0"/>
              <a:t>я постаралась сделать короткими </a:t>
            </a:r>
            <a:r>
              <a:rPr lang="ru-RU" dirty="0" smtClean="0"/>
              <a:t>– </a:t>
            </a:r>
            <a:r>
              <a:rPr lang="ru-RU" dirty="0"/>
              <a:t>яркими и понятными.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Для </a:t>
            </a:r>
            <a:r>
              <a:rPr lang="ru-RU" dirty="0"/>
              <a:t>каждой фразы текста я постаралась найти зрительные образы, которые делают повествование конкретным, и доносят до зрителя смысл текста.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Особенно </a:t>
            </a:r>
            <a:r>
              <a:rPr lang="ru-RU" dirty="0"/>
              <a:t>необходимы эти конкретные зрительные образы, когда я объясняю ученикам материальный смысл терминов таких, как «информация»,  </a:t>
            </a:r>
            <a:r>
              <a:rPr lang="ru-RU" dirty="0" smtClean="0"/>
              <a:t>«</a:t>
            </a:r>
            <a:r>
              <a:rPr lang="ru-RU" dirty="0"/>
              <a:t>программа», «файл</a:t>
            </a:r>
            <a:r>
              <a:rPr lang="ru-RU" dirty="0" smtClean="0"/>
              <a:t>», «буфер обмена» и других.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018" y="808531"/>
            <a:ext cx="6648106" cy="37377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37018" y="5430998"/>
            <a:ext cx="665018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/>
              <a:t>Фильмы на </a:t>
            </a:r>
            <a:r>
              <a:rPr lang="en-US" b="1" dirty="0" err="1"/>
              <a:t>rutube</a:t>
            </a:r>
            <a:r>
              <a:rPr lang="ru-RU" b="1" dirty="0"/>
              <a:t>: </a:t>
            </a:r>
            <a:r>
              <a:rPr lang="en-US" b="1" u="sng" dirty="0">
                <a:hlinkClick r:id="rId3"/>
              </a:rPr>
              <a:t>https</a:t>
            </a:r>
            <a:r>
              <a:rPr lang="ru-RU" b="1" u="sng" dirty="0">
                <a:hlinkClick r:id="rId3"/>
              </a:rPr>
              <a:t>://</a:t>
            </a:r>
            <a:r>
              <a:rPr lang="en-US" b="1" u="sng" dirty="0" err="1">
                <a:hlinkClick r:id="rId3"/>
              </a:rPr>
              <a:t>rutube</a:t>
            </a:r>
            <a:r>
              <a:rPr lang="ru-RU" b="1" u="sng" dirty="0">
                <a:hlinkClick r:id="rId3"/>
              </a:rPr>
              <a:t>.</a:t>
            </a:r>
            <a:r>
              <a:rPr lang="en-US" b="1" u="sng" dirty="0" err="1">
                <a:hlinkClick r:id="rId3"/>
              </a:rPr>
              <a:t>ru</a:t>
            </a:r>
            <a:r>
              <a:rPr lang="ru-RU" b="1" u="sng" dirty="0">
                <a:hlinkClick r:id="rId3"/>
              </a:rPr>
              <a:t>/</a:t>
            </a:r>
            <a:r>
              <a:rPr lang="en-US" b="1" u="sng" dirty="0" err="1">
                <a:hlinkClick r:id="rId3"/>
              </a:rPr>
              <a:t>plst</a:t>
            </a:r>
            <a:r>
              <a:rPr lang="ru-RU" b="1" u="sng" dirty="0">
                <a:hlinkClick r:id="rId3"/>
              </a:rPr>
              <a:t>/653564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Фильмы на </a:t>
            </a:r>
            <a:r>
              <a:rPr lang="en-US" b="1" dirty="0" err="1"/>
              <a:t>youtube</a:t>
            </a:r>
            <a:r>
              <a:rPr lang="ru-RU" b="1" dirty="0"/>
              <a:t>: </a:t>
            </a:r>
            <a:r>
              <a:rPr lang="ru-RU" b="1" dirty="0">
                <a:hlinkClick r:id="rId4"/>
              </a:rPr>
              <a:t>https://youtube.com/playlist?list=PLU3vuDwvCtrMe9yM7w3xCA7b-UI8AQKuM&amp;si=4L8oVT-TNTwyca7j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2432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000" y="504000"/>
            <a:ext cx="399066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2</a:t>
            </a:r>
            <a:r>
              <a:rPr lang="ru-RU" sz="2000" b="1" dirty="0"/>
              <a:t>. Конспект.</a:t>
            </a:r>
            <a:br>
              <a:rPr lang="ru-RU" sz="2000" b="1" dirty="0"/>
            </a:br>
            <a:r>
              <a:rPr lang="ru-RU" sz="2000" dirty="0" smtClean="0"/>
              <a:t>Для </a:t>
            </a:r>
            <a:r>
              <a:rPr lang="ru-RU" sz="2000" dirty="0"/>
              <a:t>активного участия учеников в процессе </a:t>
            </a:r>
            <a:r>
              <a:rPr lang="ru-RU" sz="2000" dirty="0" smtClean="0"/>
              <a:t>обучения </a:t>
            </a:r>
            <a:r>
              <a:rPr lang="ru-RU" sz="2000" dirty="0"/>
              <a:t>я предлагаю ученикам вести конспект занятий. Первый личный файл, который они создают на компьютере – это конспект, он создается в процессе освоения программы Проводник. Именно на примере ведения конспекта слушатели учатся пользоваться клавиатурой и текстовым редактором.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063" y="497306"/>
            <a:ext cx="6844893" cy="580617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1580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5" y="1219198"/>
            <a:ext cx="12112433" cy="45880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999" y="180000"/>
            <a:ext cx="614096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3. Интернет.</a:t>
            </a:r>
            <a:br>
              <a:rPr lang="ru-RU" sz="2000" b="1" dirty="0"/>
            </a:br>
            <a:r>
              <a:rPr lang="ru-RU" sz="2000" dirty="0" smtClean="0"/>
              <a:t>Фильмы </a:t>
            </a:r>
            <a:r>
              <a:rPr lang="ru-RU" sz="2000" dirty="0"/>
              <a:t>помогают мне преподавать, но мои ученики на первых уроках часто только учатся включать </a:t>
            </a:r>
            <a:r>
              <a:rPr lang="ru-RU" sz="2000" dirty="0" smtClean="0"/>
              <a:t>компьютер, </a:t>
            </a:r>
            <a:r>
              <a:rPr lang="ru-RU" sz="2000" dirty="0"/>
              <a:t>они не могут выйти в интернет, найти там фильмы и смотреть их на компьютере. Поэтому я стараюсь на занятиях как можно быстрее научить учеников выходить в интернет, именно в ту точку, где я могу предоставлять им безопасные ссылки на фильмы и другую полезную информацию</a:t>
            </a:r>
            <a:r>
              <a:rPr lang="ru-RU" sz="2000" b="1" dirty="0" smtClean="0"/>
              <a:t>.</a:t>
            </a:r>
            <a:br>
              <a:rPr lang="ru-RU" sz="2000" b="1" dirty="0" smtClean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>4. Социальная сеть.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dirty="0" smtClean="0"/>
              <a:t>Такой </a:t>
            </a:r>
            <a:r>
              <a:rPr lang="ru-RU" sz="2000" dirty="0"/>
              <a:t>точкой, по моему мнению, является социальная сеть </a:t>
            </a:r>
            <a:r>
              <a:rPr lang="ru-RU" sz="2000" dirty="0" err="1"/>
              <a:t>Вконтакте</a:t>
            </a:r>
            <a:r>
              <a:rPr lang="ru-RU" sz="2000" dirty="0"/>
              <a:t>. В составе этого программного продукта имеется много полезных инструментов для организации диалога между пользователями, а также для работы с группой пользователей.</a:t>
            </a:r>
            <a:br>
              <a:rPr lang="ru-RU" sz="2000" dirty="0"/>
            </a:br>
            <a:r>
              <a:rPr lang="ru-RU" sz="2000" dirty="0" smtClean="0"/>
              <a:t>Поэтому тему 12 </a:t>
            </a:r>
            <a:r>
              <a:rPr lang="ru-RU" sz="2000" dirty="0" err="1" smtClean="0"/>
              <a:t>Соц.сети</a:t>
            </a:r>
            <a:r>
              <a:rPr lang="ru-RU" sz="2000" dirty="0" smtClean="0"/>
              <a:t> я рассматриваю сразу после темы 4 Работа в интернете </a:t>
            </a:r>
            <a:br>
              <a:rPr lang="ru-RU" sz="2000" dirty="0" smtClean="0"/>
            </a:br>
            <a:r>
              <a:rPr lang="ru-RU" sz="2000" dirty="0" smtClean="0"/>
              <a:t>и некоторых вопросов из темы 5 Поиск в интернете и из темы 6.Безопасность 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037" y="398466"/>
            <a:ext cx="3483954" cy="19597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037" y="2422358"/>
            <a:ext cx="3497333" cy="1967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037" y="4452285"/>
            <a:ext cx="3498966" cy="198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227</Words>
  <Application>Microsoft Office PowerPoint</Application>
  <PresentationFormat>Широкоэкранный</PresentationFormat>
  <Paragraphs>25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NSimSun</vt:lpstr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Asus</cp:lastModifiedBy>
  <cp:revision>45</cp:revision>
  <dcterms:created xsi:type="dcterms:W3CDTF">2024-10-24T11:23:35Z</dcterms:created>
  <dcterms:modified xsi:type="dcterms:W3CDTF">2024-12-11T06:57:07Z</dcterms:modified>
</cp:coreProperties>
</file>