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58" r:id="rId4"/>
    <p:sldId id="262" r:id="rId5"/>
    <p:sldId id="260" r:id="rId6"/>
    <p:sldId id="263" r:id="rId7"/>
    <p:sldId id="257" r:id="rId8"/>
    <p:sldId id="264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9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99037-317F-4034-9EC7-B9507198D27F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41482-6BAB-4984-86C2-8A45D437FD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995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41482-6BAB-4984-86C2-8A45D437FD5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233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41482-6BAB-4984-86C2-8A45D437FD5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806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41482-6BAB-4984-86C2-8A45D437FD5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758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41482-6BAB-4984-86C2-8A45D437FD5A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036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548680"/>
            <a:ext cx="720080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Система надёжных паролей.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9705" y="1484784"/>
            <a:ext cx="7704856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Хранение информации в менеджерах паролей.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40BF7F6-B724-4331-A956-F822512B45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3068960"/>
            <a:ext cx="6702896" cy="295623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342617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628533"/>
            <a:ext cx="6912768" cy="584775"/>
          </a:xfrm>
          <a:prstGeom prst="rect">
            <a:avLst/>
          </a:prstGeom>
          <a:solidFill>
            <a:srgbClr val="FFC000">
              <a:alpha val="66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/>
              <a:t>Понятия: логин и пароль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9592" y="1628800"/>
            <a:ext cx="7632848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/>
              <a:t>Логин</a:t>
            </a:r>
            <a:r>
              <a:rPr lang="ru-RU" sz="2000" dirty="0"/>
              <a:t> – имя пользователя, которое он использует для регистрации</a:t>
            </a:r>
          </a:p>
          <a:p>
            <a:r>
              <a:rPr lang="ru-RU" sz="2000" dirty="0"/>
              <a:t>на том или ином сайте. © </a:t>
            </a:r>
          </a:p>
          <a:p>
            <a:r>
              <a:rPr lang="ru-RU" sz="2000" dirty="0"/>
              <a:t>                                                       Учебник «Азбука интернета».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C7E29B-C0D4-4E32-A8EA-3D919478A488}"/>
              </a:ext>
            </a:extLst>
          </p:cNvPr>
          <p:cNvSpPr txBox="1"/>
          <p:nvPr/>
        </p:nvSpPr>
        <p:spPr>
          <a:xfrm>
            <a:off x="899592" y="3140968"/>
            <a:ext cx="7632848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/>
              <a:t>Слово </a:t>
            </a:r>
            <a:r>
              <a:rPr lang="ru-RU" sz="2000" b="1" dirty="0"/>
              <a:t>«пароль»</a:t>
            </a:r>
            <a:r>
              <a:rPr lang="ru-RU" sz="2000" dirty="0"/>
              <a:t> взято из французского языка (</a:t>
            </a:r>
            <a:r>
              <a:rPr lang="en-US" sz="2000" i="1" dirty="0"/>
              <a:t>la parole </a:t>
            </a:r>
            <a:r>
              <a:rPr lang="en-US" sz="2000" dirty="0"/>
              <a:t>(</a:t>
            </a:r>
            <a:r>
              <a:rPr lang="ru-RU" sz="2000" dirty="0"/>
              <a:t>фр.) ) и означает в переводе «речь» или «условное слово».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FC8EF8-CCC8-4A9C-A75E-16F620494565}"/>
              </a:ext>
            </a:extLst>
          </p:cNvPr>
          <p:cNvSpPr txBox="1"/>
          <p:nvPr/>
        </p:nvSpPr>
        <p:spPr>
          <a:xfrm>
            <a:off x="971600" y="4521314"/>
            <a:ext cx="7632848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/>
              <a:t>При регистрации на каком-либо сайте используется связка </a:t>
            </a:r>
            <a:br>
              <a:rPr lang="ru-RU" sz="2000" dirty="0"/>
            </a:br>
            <a:r>
              <a:rPr lang="ru-RU" sz="2000" dirty="0"/>
              <a:t>«логин - пароль».</a:t>
            </a:r>
          </a:p>
        </p:txBody>
      </p:sp>
    </p:spTree>
    <p:extLst>
      <p:ext uri="{BB962C8B-B14F-4D97-AF65-F5344CB8AC3E}">
        <p14:creationId xmlns:p14="http://schemas.microsoft.com/office/powerpoint/2010/main" val="1309994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548680"/>
            <a:ext cx="7200800" cy="584775"/>
          </a:xfrm>
          <a:prstGeom prst="rect">
            <a:avLst/>
          </a:prstGeom>
          <a:solidFill>
            <a:srgbClr val="FFC000">
              <a:alpha val="72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/>
              <a:t>Требования к стойкости паролей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71600" y="2177998"/>
            <a:ext cx="7344816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/>
              <a:t>Большинство сайтов требуют установить пароль не менее 6 или 8 символов. Пароль обычно включает в себя прописные и строчные буквы, цифры и спецсимволы.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0471" y="1556792"/>
            <a:ext cx="5860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/>
              <a:t>Минимальные требования: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20470" y="3683251"/>
            <a:ext cx="5860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/>
              <a:t>Рекомендуемые требования: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71600" y="4338987"/>
            <a:ext cx="7344816" cy="16312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При регистрации на каком-либо сайте рекомендуется  устанавливать пароль не менее 12 символов. Пароль</a:t>
            </a:r>
            <a:r>
              <a:rPr lang="en-US" sz="2000" dirty="0"/>
              <a:t> </a:t>
            </a:r>
            <a:r>
              <a:rPr lang="ru-RU" sz="2000" dirty="0"/>
              <a:t>может включать в себя прописные и строчные буквы, цифры и спецсимволы. Рекомендуется исключить имена, даты рождения и те слова, которые легко угадать при подборе пароля. </a:t>
            </a:r>
          </a:p>
        </p:txBody>
      </p:sp>
    </p:spTree>
    <p:extLst>
      <p:ext uri="{BB962C8B-B14F-4D97-AF65-F5344CB8AC3E}">
        <p14:creationId xmlns:p14="http://schemas.microsoft.com/office/powerpoint/2010/main" val="1724506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788E580-9040-4581-926B-5C2D8837547C}"/>
              </a:ext>
            </a:extLst>
          </p:cNvPr>
          <p:cNvSpPr/>
          <p:nvPr/>
        </p:nvSpPr>
        <p:spPr>
          <a:xfrm>
            <a:off x="539552" y="2895135"/>
            <a:ext cx="8136904" cy="247040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11560" y="2952515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/>
              <a:t>Рекомендуется исключить из пароля: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3568" y="3501008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Символы: 1; </a:t>
            </a:r>
            <a:r>
              <a:rPr lang="en-US" sz="2400" b="1" dirty="0"/>
              <a:t>l</a:t>
            </a:r>
            <a:r>
              <a:rPr lang="ru-RU" sz="2400" b="1" dirty="0"/>
              <a:t>, </a:t>
            </a:r>
            <a:r>
              <a:rPr lang="en-US" sz="2400" b="1" dirty="0" err="1"/>
              <a:t>i</a:t>
            </a:r>
            <a:r>
              <a:rPr lang="ru-RU" sz="2400" b="1" dirty="0"/>
              <a:t>, О, 0.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48114" y="476672"/>
            <a:ext cx="7344816" cy="584775"/>
          </a:xfrm>
          <a:prstGeom prst="rect">
            <a:avLst/>
          </a:prstGeom>
          <a:solidFill>
            <a:srgbClr val="FFC000">
              <a:alpha val="58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/>
              <a:t>Как придумать хороший пароль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1412776"/>
            <a:ext cx="7560840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/>
              <a:t>Пароль должен быть длинным, не менее 12 символов. Желательно, при составлении пароля исключить имена, даты, дни рождения, клички домашних  животных и легко угадываемые слова или фразы.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5576" y="4130336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Последовательность символов: </a:t>
            </a:r>
            <a:r>
              <a:rPr lang="en-US" sz="2400" b="1" dirty="0"/>
              <a:t>qwerty, 12345, 55555 </a:t>
            </a:r>
            <a:r>
              <a:rPr lang="ru-RU" sz="2400" b="1" dirty="0"/>
              <a:t>и т.д.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90B949-C95E-4585-A759-D24774180B9F}"/>
              </a:ext>
            </a:extLst>
          </p:cNvPr>
          <p:cNvSpPr txBox="1"/>
          <p:nvPr/>
        </p:nvSpPr>
        <p:spPr>
          <a:xfrm>
            <a:off x="948114" y="5589240"/>
            <a:ext cx="7152278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/>
              <a:t>На каждом сайте нужно использовать отдельный пароль</a:t>
            </a:r>
          </a:p>
        </p:txBody>
      </p:sp>
    </p:spTree>
    <p:extLst>
      <p:ext uri="{BB962C8B-B14F-4D97-AF65-F5344CB8AC3E}">
        <p14:creationId xmlns:p14="http://schemas.microsoft.com/office/powerpoint/2010/main" val="2464205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346863"/>
            <a:ext cx="8572500" cy="19240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47664" y="620688"/>
            <a:ext cx="6408712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/>
              <a:t>Сервисы проверки паролей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A4D3B58-845F-4932-B6AB-0BCC8E13FC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3412313"/>
            <a:ext cx="4896544" cy="167932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EE9E40A-DDF8-497B-880E-46B083D3A4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0056" y="5091633"/>
            <a:ext cx="5546440" cy="167932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024427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9B10D0-AA35-4EA6-9907-0458CF5A5996}"/>
              </a:ext>
            </a:extLst>
          </p:cNvPr>
          <p:cNvSpPr txBox="1"/>
          <p:nvPr/>
        </p:nvSpPr>
        <p:spPr>
          <a:xfrm>
            <a:off x="1547664" y="620688"/>
            <a:ext cx="6408712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/>
              <a:t>Восстановление паролей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E26D22-C626-4211-956A-927FFF5D7ECB}"/>
              </a:ext>
            </a:extLst>
          </p:cNvPr>
          <p:cNvSpPr txBox="1"/>
          <p:nvPr/>
        </p:nvSpPr>
        <p:spPr>
          <a:xfrm>
            <a:off x="899592" y="1700808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/>
              <a:t>По номеру мобильного телефона;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/>
              <a:t>По адресу электронной почты;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/>
              <a:t>По ответу на контрольный вопрос.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FA8C0C-B5FC-4E9D-94D5-3A1423AC65EF}"/>
              </a:ext>
            </a:extLst>
          </p:cNvPr>
          <p:cNvSpPr txBox="1"/>
          <p:nvPr/>
        </p:nvSpPr>
        <p:spPr>
          <a:xfrm>
            <a:off x="899592" y="3645024"/>
            <a:ext cx="7416824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/>
              <a:t>Если интернет-сервис позволяет восстановить пароль или получить доступ в обход пароля, рекомендуется установить двухфакторную аутентификацию</a:t>
            </a:r>
            <a:r>
              <a:rPr lang="en-US" sz="2000" dirty="0"/>
              <a:t> (</a:t>
            </a:r>
            <a:r>
              <a:rPr lang="ru-RU" sz="2000" dirty="0"/>
              <a:t>подтверждение входа</a:t>
            </a:r>
            <a:r>
              <a:rPr lang="en-US" sz="2000" dirty="0"/>
              <a:t>)</a:t>
            </a:r>
            <a:r>
              <a:rPr lang="ru-RU" sz="2000" dirty="0"/>
              <a:t>, т.е. вход по паролю и </a:t>
            </a:r>
            <a:r>
              <a:rPr lang="en-US" sz="2000" dirty="0"/>
              <a:t>SMS</a:t>
            </a:r>
            <a:r>
              <a:rPr lang="ru-RU" sz="2000" dirty="0"/>
              <a:t>-сообщению. </a:t>
            </a:r>
          </a:p>
        </p:txBody>
      </p:sp>
    </p:spTree>
    <p:extLst>
      <p:ext uri="{BB962C8B-B14F-4D97-AF65-F5344CB8AC3E}">
        <p14:creationId xmlns:p14="http://schemas.microsoft.com/office/powerpoint/2010/main" val="2208421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38375"/>
            <a:ext cx="3267075" cy="1190625"/>
          </a:xfrm>
          <a:prstGeom prst="rect">
            <a:avLst/>
          </a:prstGeom>
          <a:noFill/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221088"/>
            <a:ext cx="4619625" cy="47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020" y="1981957"/>
            <a:ext cx="1104900" cy="1228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99592" y="310090"/>
            <a:ext cx="7704856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Хранение информации в менеджерах паролей.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946" y="3887713"/>
            <a:ext cx="914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71E4F2C-D04C-4850-8801-AE5475FF481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8919" y="4168388"/>
            <a:ext cx="1219200" cy="162877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6CDD000-5D31-47DC-8C57-7F5BB617F80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12160" y="5126218"/>
            <a:ext cx="1219199" cy="145366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4D92717-CC2A-48DD-B3D8-889000DD228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33129" y="1981958"/>
            <a:ext cx="1235215" cy="152097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482446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DF0F4F2-C520-49F8-9D8A-7C372C5EF159}"/>
              </a:ext>
            </a:extLst>
          </p:cNvPr>
          <p:cNvSpPr txBox="1"/>
          <p:nvPr/>
        </p:nvSpPr>
        <p:spPr>
          <a:xfrm>
            <a:off x="4137483" y="1721354"/>
            <a:ext cx="4466965" cy="1631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/>
              <a:t>- Платная программа с возможностью синхронизации между устройствами. База паролей хранится на сервере. Алгоритм шифрования базы паролей – </a:t>
            </a:r>
            <a:r>
              <a:rPr lang="en-US" sz="2000" dirty="0"/>
              <a:t>AES 256.</a:t>
            </a:r>
            <a:endParaRPr lang="ru-R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08" y="1941650"/>
            <a:ext cx="3267075" cy="1190625"/>
          </a:xfrm>
          <a:prstGeom prst="rect">
            <a:avLst/>
          </a:prstGeom>
          <a:noFill/>
          <a:ln w="9525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691699"/>
            <a:ext cx="4619625" cy="47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32" y="3835627"/>
            <a:ext cx="1104900" cy="1228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99592" y="310090"/>
            <a:ext cx="7704856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Хранение информации в менеджерах паролей.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358324"/>
            <a:ext cx="914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4982940-FF6F-4479-9AAA-5FC13DCDFC7F}"/>
              </a:ext>
            </a:extLst>
          </p:cNvPr>
          <p:cNvSpPr txBox="1"/>
          <p:nvPr/>
        </p:nvSpPr>
        <p:spPr>
          <a:xfrm>
            <a:off x="2174032" y="3788269"/>
            <a:ext cx="6358408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/>
              <a:t>- Бесплатная программа без возможности синхронизации между устройствами. База паролей хранится на компьютере. </a:t>
            </a:r>
            <a:r>
              <a:rPr lang="ru-RU" sz="2000" dirty="0">
                <a:solidFill>
                  <a:prstClr val="black"/>
                </a:solidFill>
              </a:rPr>
              <a:t>Алгоритм шифрования базы паролей – </a:t>
            </a:r>
            <a:r>
              <a:rPr lang="en-US" sz="2000" dirty="0">
                <a:solidFill>
                  <a:prstClr val="black"/>
                </a:solidFill>
              </a:rPr>
              <a:t>AES 256 </a:t>
            </a:r>
            <a:r>
              <a:rPr lang="ru-RU" sz="2000" dirty="0">
                <a:solidFill>
                  <a:prstClr val="black"/>
                </a:solidFill>
              </a:rPr>
              <a:t>и </a:t>
            </a:r>
            <a:r>
              <a:rPr lang="en-US" sz="2000" dirty="0" err="1">
                <a:solidFill>
                  <a:prstClr val="black"/>
                </a:solidFill>
              </a:rPr>
              <a:t>ChaCha</a:t>
            </a:r>
            <a:r>
              <a:rPr lang="en-US" sz="2000" dirty="0">
                <a:solidFill>
                  <a:prstClr val="black"/>
                </a:solidFill>
              </a:rPr>
              <a:t> 20 (256-</a:t>
            </a:r>
            <a:r>
              <a:rPr lang="ru-RU" sz="2000" dirty="0">
                <a:solidFill>
                  <a:prstClr val="black"/>
                </a:solidFill>
              </a:rPr>
              <a:t>бит</a:t>
            </a:r>
            <a:r>
              <a:rPr lang="en-US" sz="2000" dirty="0">
                <a:solidFill>
                  <a:prstClr val="black"/>
                </a:solidFill>
              </a:rPr>
              <a:t>).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33926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692696"/>
            <a:ext cx="7128792" cy="1077218"/>
          </a:xfrm>
          <a:prstGeom prst="rect">
            <a:avLst/>
          </a:prstGeom>
          <a:solidFill>
            <a:srgbClr val="FFC000">
              <a:alpha val="58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/>
              <a:t>Хранение паролей в тетради </a:t>
            </a:r>
          </a:p>
          <a:p>
            <a:pPr algn="ctr"/>
            <a:r>
              <a:rPr lang="ru-RU" sz="3200" b="1" dirty="0"/>
              <a:t>или на листочке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20CBF68-770B-431E-BD2A-54FCE7FA2B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041537"/>
            <a:ext cx="6173530" cy="2774925"/>
          </a:xfrm>
          <a:prstGeom prst="rect">
            <a:avLst/>
          </a:prstGeom>
        </p:spPr>
      </p:pic>
      <p:sp>
        <p:nvSpPr>
          <p:cNvPr id="5" name="Левая фигурная скобка 4">
            <a:extLst>
              <a:ext uri="{FF2B5EF4-FFF2-40B4-BE49-F238E27FC236}">
                <a16:creationId xmlns:a16="http://schemas.microsoft.com/office/drawing/2014/main" id="{C70AE6B9-D59D-46AE-8BD4-D4FDCB634CB3}"/>
              </a:ext>
            </a:extLst>
          </p:cNvPr>
          <p:cNvSpPr/>
          <p:nvPr/>
        </p:nvSpPr>
        <p:spPr>
          <a:xfrm rot="16200000">
            <a:off x="4175956" y="1736811"/>
            <a:ext cx="288032" cy="309634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Левая фигурная скобка 6">
            <a:extLst>
              <a:ext uri="{FF2B5EF4-FFF2-40B4-BE49-F238E27FC236}">
                <a16:creationId xmlns:a16="http://schemas.microsoft.com/office/drawing/2014/main" id="{FED1281B-425D-484A-BBF9-CDD96BAF9633}"/>
              </a:ext>
            </a:extLst>
          </p:cNvPr>
          <p:cNvSpPr/>
          <p:nvPr/>
        </p:nvSpPr>
        <p:spPr>
          <a:xfrm rot="16200000">
            <a:off x="4211960" y="2394539"/>
            <a:ext cx="288032" cy="31683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E0DB3A-AC0F-4B9C-97D0-4EE08243CF4E}"/>
              </a:ext>
            </a:extLst>
          </p:cNvPr>
          <p:cNvSpPr txBox="1"/>
          <p:nvPr/>
        </p:nvSpPr>
        <p:spPr>
          <a:xfrm>
            <a:off x="2267744" y="2769972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</a:rPr>
              <a:t>PS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A5FBB4-CBBC-44A4-BE07-84FB7552070E}"/>
              </a:ext>
            </a:extLst>
          </p:cNvPr>
          <p:cNvSpPr txBox="1"/>
          <p:nvPr/>
        </p:nvSpPr>
        <p:spPr>
          <a:xfrm>
            <a:off x="2279200" y="3445485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</a:rPr>
              <a:t>PS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2E9EEE-0DAE-4895-96F7-4062C1EEE9FE}"/>
              </a:ext>
            </a:extLst>
          </p:cNvPr>
          <p:cNvSpPr txBox="1"/>
          <p:nvPr/>
        </p:nvSpPr>
        <p:spPr>
          <a:xfrm>
            <a:off x="5796136" y="2769972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</a:rPr>
              <a:t>48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D27C1D-802D-43C8-87E5-A8040E1FCB8B}"/>
              </a:ext>
            </a:extLst>
          </p:cNvPr>
          <p:cNvSpPr txBox="1"/>
          <p:nvPr/>
        </p:nvSpPr>
        <p:spPr>
          <a:xfrm>
            <a:off x="5876144" y="3414843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</a:rPr>
              <a:t>48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652E0F-A14A-42DA-B660-18488E63D006}"/>
              </a:ext>
            </a:extLst>
          </p:cNvPr>
          <p:cNvSpPr txBox="1"/>
          <p:nvPr/>
        </p:nvSpPr>
        <p:spPr>
          <a:xfrm>
            <a:off x="2411760" y="5301208"/>
            <a:ext cx="4104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/>
              <a:t>Пишем в тетради только середину пароля</a:t>
            </a: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CA449CA1-23A5-454F-947C-E66B9875C998}"/>
              </a:ext>
            </a:extLst>
          </p:cNvPr>
          <p:cNvCxnSpPr/>
          <p:nvPr/>
        </p:nvCxnSpPr>
        <p:spPr>
          <a:xfrm flipV="1">
            <a:off x="2555776" y="3293192"/>
            <a:ext cx="1728192" cy="208002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E05336D5-1F33-4B3E-AB74-83677E5EFBE3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2567232" y="4122731"/>
            <a:ext cx="1788744" cy="125540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1071FA5-3A1C-4E03-84C3-6FDD366D3467}"/>
              </a:ext>
            </a:extLst>
          </p:cNvPr>
          <p:cNvSpPr txBox="1"/>
          <p:nvPr/>
        </p:nvSpPr>
        <p:spPr>
          <a:xfrm>
            <a:off x="323528" y="4750432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/>
              <a:t>Запоминаем</a:t>
            </a:r>
          </a:p>
          <a:p>
            <a:r>
              <a:rPr lang="ru-RU" b="1" u="sng" dirty="0"/>
              <a:t>начало</a:t>
            </a:r>
          </a:p>
        </p:txBody>
      </p: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3F9D6C1E-3CCF-4469-AE89-2E4ACA41804F}"/>
              </a:ext>
            </a:extLst>
          </p:cNvPr>
          <p:cNvCxnSpPr>
            <a:cxnSpLocks/>
          </p:cNvCxnSpPr>
          <p:nvPr/>
        </p:nvCxnSpPr>
        <p:spPr>
          <a:xfrm flipV="1">
            <a:off x="827584" y="3140967"/>
            <a:ext cx="1629421" cy="167549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4BB25B74-85B1-4AF5-BCA7-C4AC4E33C832}"/>
              </a:ext>
            </a:extLst>
          </p:cNvPr>
          <p:cNvCxnSpPr>
            <a:cxnSpLocks/>
          </p:cNvCxnSpPr>
          <p:nvPr/>
        </p:nvCxnSpPr>
        <p:spPr>
          <a:xfrm flipV="1">
            <a:off x="899592" y="3834699"/>
            <a:ext cx="1500712" cy="94165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033002E-C28A-4C37-B7F9-FB4F6233975F}"/>
              </a:ext>
            </a:extLst>
          </p:cNvPr>
          <p:cNvSpPr txBox="1"/>
          <p:nvPr/>
        </p:nvSpPr>
        <p:spPr>
          <a:xfrm>
            <a:off x="7577605" y="4816462"/>
            <a:ext cx="1788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/>
              <a:t>Запоминаем окончание</a:t>
            </a:r>
          </a:p>
        </p:txBody>
      </p: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0287DE3B-AC22-4993-A265-0E3F4EC3C5DD}"/>
              </a:ext>
            </a:extLst>
          </p:cNvPr>
          <p:cNvCxnSpPr>
            <a:cxnSpLocks/>
          </p:cNvCxnSpPr>
          <p:nvPr/>
        </p:nvCxnSpPr>
        <p:spPr>
          <a:xfrm flipH="1" flipV="1">
            <a:off x="6263640" y="3803904"/>
            <a:ext cx="1548721" cy="101255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id="{8CCD42DC-4A9D-48B3-B086-AA4A68088B7D}"/>
              </a:ext>
            </a:extLst>
          </p:cNvPr>
          <p:cNvCxnSpPr>
            <a:cxnSpLocks/>
          </p:cNvCxnSpPr>
          <p:nvPr/>
        </p:nvCxnSpPr>
        <p:spPr>
          <a:xfrm flipH="1" flipV="1">
            <a:off x="6191632" y="3140968"/>
            <a:ext cx="1628333" cy="167549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75053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368</Words>
  <Application>Microsoft Office PowerPoint</Application>
  <PresentationFormat>Экран (4:3)</PresentationFormat>
  <Paragraphs>43</Paragraphs>
  <Slides>9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38</cp:revision>
  <dcterms:created xsi:type="dcterms:W3CDTF">2022-12-05T12:04:32Z</dcterms:created>
  <dcterms:modified xsi:type="dcterms:W3CDTF">2022-12-06T18:57:07Z</dcterms:modified>
</cp:coreProperties>
</file>