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74" r:id="rId4"/>
    <p:sldId id="275" r:id="rId5"/>
    <p:sldId id="276" r:id="rId6"/>
    <p:sldId id="265" r:id="rId7"/>
    <p:sldId id="264" r:id="rId8"/>
    <p:sldId id="263" r:id="rId9"/>
    <p:sldId id="266" r:id="rId10"/>
    <p:sldId id="267" r:id="rId11"/>
    <p:sldId id="259" r:id="rId12"/>
    <p:sldId id="261" r:id="rId13"/>
    <p:sldId id="269" r:id="rId14"/>
    <p:sldId id="268" r:id="rId15"/>
    <p:sldId id="260" r:id="rId16"/>
    <p:sldId id="273" r:id="rId17"/>
    <p:sldId id="272" r:id="rId18"/>
    <p:sldId id="262" r:id="rId19"/>
    <p:sldId id="271" r:id="rId20"/>
    <p:sldId id="27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75" d="100"/>
          <a:sy n="75" d="100"/>
        </p:scale>
        <p:origin x="3576" y="20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90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9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252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364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850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37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19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13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30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28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3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56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1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40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5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63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52E3F1-693B-42BA-BEFA-ED40D161D4AE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D7E552-390F-4908-A6B7-EB7BA671B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10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1%82%D0%B0%D1%80%D0%BE%D1%81%D1%82%D1%8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9232" y="3231344"/>
            <a:ext cx="8204887" cy="1655762"/>
          </a:xfrm>
        </p:spPr>
        <p:txBody>
          <a:bodyPr>
            <a:noAutofit/>
          </a:bodyPr>
          <a:lstStyle/>
          <a:p>
            <a:pPr algn="just"/>
            <a:r>
              <a:rPr lang="ru-RU" sz="2000" b="1" cap="non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Николенко Наталия Александровна, кандидат социологических наук, доцент, доцент кафедры социологии и политологии ФГАОУ ВО «Волгоградский государственный университет»</a:t>
            </a:r>
            <a:endParaRPr lang="ru-RU" sz="2000" b="1" cap="non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3073" y="661410"/>
            <a:ext cx="109645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РАЗВИТИЕ ИНФОРМАЦИОННЫХ КОМПЕТЕНЦИЙ </a:t>
            </a:r>
          </a:p>
          <a:p>
            <a:pPr algn="ctr"/>
            <a:r>
              <a:rPr lang="ru-RU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У ГРАЖДАН </a:t>
            </a:r>
            <a:r>
              <a:rPr lang="ru-RU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ПЕНСИОННОГО ВОЗРАСТА: </a:t>
            </a:r>
          </a:p>
          <a:p>
            <a:pPr algn="ctr"/>
            <a:r>
              <a:rPr lang="ru-RU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АНАЛИЗ РОССИЙСКИХ И ЗАРУБЕЖНЫХ ПРАКТИК</a:t>
            </a:r>
          </a:p>
          <a:p>
            <a:pPr algn="ctr"/>
            <a:r>
              <a:rPr lang="ru-RU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В УСЛОВИЯХ ЦИФРОВОЙ РЕАЛЬНОСТИ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11610" y="4379274"/>
            <a:ext cx="81225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Ситникова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Яна Игоревна, заместитель директора автономной некоммерческой организации социального обслуживания населения «СОЦИУМ»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954" y="6312034"/>
            <a:ext cx="11177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*Исследование 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выполнено при финансовой поддержке РФФИ и Администрации Волгоградской области в рамках научного проекта № 19-411-340005 «Социальная поддержка </a:t>
            </a:r>
            <a:r>
              <a:rPr lang="ru-RU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предпенсионеров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региональном рынке труда в условиях цифровой экономики».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97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437" y="107093"/>
            <a:ext cx="11091623" cy="8377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зарубежные практики повышения информационных компетенций «пенсионеров»: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0150" y="1080242"/>
            <a:ext cx="10569146" cy="53245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Центры 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цифровой грамотности («</a:t>
            </a:r>
            <a:r>
              <a:rPr lang="ru-RU" sz="20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Bergen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Citizen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Service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Center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»),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в которых организовано бесплатное обучение граждан старшего поколения, доступны все возможные интерфейсы для удобства 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пользования </a:t>
            </a:r>
            <a:r>
              <a:rPr lang="ru-RU" sz="20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(Норвегия). 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Национальная 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программа «</a:t>
            </a:r>
            <a:r>
              <a:rPr lang="ru-RU" sz="20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Digidel</a:t>
            </a: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».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Разработана </a:t>
            </a:r>
            <a:r>
              <a:rPr lang="ru-RU" sz="2000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соответствующая нормативно-правовая база, документально закрепляющая нормы оформления официальных сайтов и онлайн- площадок для граждан пожилого </a:t>
            </a:r>
            <a:r>
              <a:rPr lang="ru-RU" sz="20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возраста</a:t>
            </a:r>
            <a:r>
              <a:rPr lang="ru-RU" sz="2000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а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также  организаций, которые непосредственно связаны с 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предоставлением </a:t>
            </a: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социальных услуг населению (платежные системы, банки, социальные службы и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др.) (Норвегия – 70% старшего поколения ежедневно пользуются интернетом и вовлечено в использование цифровых технологий).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Круглосуточные диалоговые службы онлайн</a:t>
            </a:r>
            <a:r>
              <a:rPr lang="ru-RU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предоставляющие полный спектр услуг </a:t>
            </a:r>
            <a:r>
              <a:rPr lang="ru-RU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по </a:t>
            </a:r>
            <a:r>
              <a:rPr lang="ru-RU" sz="200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информационным компетенций гражданам старшего поколения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(Швеция, США, Нидерланды, Япония).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Интернет-кафе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 </a:t>
            </a:r>
            <a:r>
              <a:rPr lang="en-US" sz="2000" b="1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Kontakt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для граждан старшего поколения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Noto Serif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</a:t>
            </a:r>
            <a:r>
              <a:rPr lang="ru-RU" sz="20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реди</a:t>
            </a:r>
            <a:r>
              <a:rPr lang="ru-RU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</a:rPr>
              <a:t>популярных услуг разбор электронной почты, </a:t>
            </a:r>
            <a:r>
              <a:rPr lang="ru-RU" sz="20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Skype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</a:rPr>
              <a:t> и обучение пользованию гаджетами. Арендовать компьютер можно и </a:t>
            </a:r>
            <a:r>
              <a:rPr lang="ru-RU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самостоятельно</a:t>
            </a:r>
            <a:r>
              <a:rPr lang="en-US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</a:rPr>
              <a:t> групповые семинары по «управлению контактами», «разработке собственной визитной карточки» и «бронированию поездки». А по выходным посетители вместе участвуют в </a:t>
            </a:r>
            <a:r>
              <a:rPr lang="ru-RU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интернет-</a:t>
            </a:r>
            <a:r>
              <a:rPr lang="ru-RU" sz="20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квеста</a:t>
            </a:r>
            <a:r>
              <a:rPr lang="ru-RU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(Германия).</a:t>
            </a:r>
            <a:r>
              <a:rPr lang="en-US" sz="2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 </a:t>
            </a:r>
            <a:endParaRPr lang="ru-RU" sz="2000" b="1" dirty="0" smtClean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0118" y="127218"/>
            <a:ext cx="6762556" cy="37230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Formular"/>
              </a:rPr>
              <a:t>Эмпирические исследования:</a:t>
            </a:r>
            <a:endParaRPr lang="ru-RU" sz="2400" dirty="0">
              <a:latin typeface="Formular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896" y="246453"/>
            <a:ext cx="6262662" cy="13121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исследование,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посвященное теме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Компьютерная грамотность старшего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поколения: мотивы и предпочтения»,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ноябрь 2021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– январь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2021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г.; критерии выборки: возраст, обучение на курсах компьютерной грамотности; метод: глубинное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интервью, (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N=38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чел.)</a:t>
            </a:r>
            <a:endParaRPr lang="ru-RU" sz="1600" dirty="0" smtClean="0">
              <a:solidFill>
                <a:schemeClr val="bg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2837" y="4525940"/>
            <a:ext cx="11078697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Гипотезы:</a:t>
            </a:r>
          </a:p>
          <a:p>
            <a:pPr algn="just"/>
            <a:r>
              <a:rPr lang="ru-RU" sz="2000" dirty="0" smtClean="0"/>
              <a:t>1. Курсы компьютерной грамотности при организациях социального обслуживания являются «базовыми» и адаптированы не для всех категорий граждан.</a:t>
            </a:r>
          </a:p>
          <a:p>
            <a:pPr algn="just"/>
            <a:r>
              <a:rPr lang="ru-RU" sz="2000" dirty="0" smtClean="0"/>
              <a:t>2. Курсы , в основном, направлены на получение теоретических навыков без учета практических занятий.</a:t>
            </a:r>
          </a:p>
          <a:p>
            <a:pPr algn="just"/>
            <a:r>
              <a:rPr lang="ru-RU" sz="2000" dirty="0" smtClean="0"/>
              <a:t>3.Программа курсов компьютерной грамотности направлена на получение первичных профессиональных компетенций, но не на их развитие и поддержание. </a:t>
            </a:r>
            <a:endParaRPr lang="ru-RU" sz="20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402558" y="561675"/>
            <a:ext cx="5679343" cy="16786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6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исследование,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посвященное теме «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Экономическая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активность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пенсионеров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и перспективы повышения их конкурентоспособности на рынке труда в условиях цифровой экономики», февраль - март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2022г., (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N  =25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чел.). Критерии выборки: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статус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пенсионер;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метод: глубинное интервью)</a:t>
            </a:r>
            <a:endParaRPr lang="ru-RU" sz="1600" dirty="0" smtClean="0">
              <a:solidFill>
                <a:schemeClr val="bg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837" y="1642083"/>
            <a:ext cx="6096780" cy="28315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Программы:</a:t>
            </a: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1.Федеральная программа 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переобучения людей </a:t>
            </a:r>
            <a:r>
              <a:rPr lang="ru-RU" sz="1600" b="1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пенсионного возраста 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(на основании распоряжения Правительства РФ от 30.12.2018 N 3025-р «Об утверждении специальной программы профессионального обучения и дополнительного профессионального образования граждан </a:t>
            </a:r>
            <a:r>
              <a:rPr lang="ru-RU" sz="1600" b="1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возраста на период до 2024 года</a:t>
            </a: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»)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en-US" sz="1600" b="1" dirty="0" smtClean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2.Программа обучению 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компьютерной грамотности неработающих </a:t>
            </a: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пенсионеров на территории Волгоградской области при центрах социального обслуживания населения ВО;</a:t>
            </a: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«Грамотный пенсионер – МФЦ тому пример</a:t>
            </a:r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!».</a:t>
            </a:r>
            <a:endParaRPr lang="ru-RU" sz="1600" b="1" dirty="0">
              <a:solidFill>
                <a:srgbClr val="0070C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02558" y="2436433"/>
            <a:ext cx="5614182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Качественное исследование,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посвященное теме  </a:t>
            </a:r>
            <a:r>
              <a:rPr lang="ru-RU" sz="16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Новые </a:t>
            </a:r>
            <a:r>
              <a:rPr lang="ru-RU" sz="1600" spc="-3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практики </a:t>
            </a:r>
            <a:r>
              <a:rPr lang="ru-RU" sz="1600" spc="-3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переобучения </a:t>
            </a:r>
            <a:r>
              <a:rPr lang="ru-RU" sz="1600" spc="-3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пенсионеров </a:t>
            </a:r>
            <a:r>
              <a:rPr lang="ru-RU" sz="1600" spc="-3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 условиях цифрового общества по специальной программе профессионального </a:t>
            </a:r>
            <a:r>
              <a:rPr lang="ru-RU" sz="1600" spc="-3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обучения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».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экспертных интервью с руководителями СО НКО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N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=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25 </a:t>
            </a:r>
            <a:r>
              <a:rPr lang="ru-RU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чел.), июнь –август,2022. Критерии выборки </a:t>
            </a:r>
            <a:r>
              <a:rPr lang="ru-RU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-  руководители социально ориентированных некоммерческих организаций Волгоградской области, включенных в Реестр поставщиков социальных услуг комитета социальной защиты населения Волгоградской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23890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1823" y="0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исследования: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399" y="1740304"/>
            <a:ext cx="10352015" cy="5914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457200"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Char char="•"/>
            </a:pPr>
            <a:r>
              <a:rPr lang="ru-RU" sz="2000" b="1" dirty="0">
                <a:solidFill>
                  <a:srgbClr val="FFC000"/>
                </a:solidFill>
                <a:latin typeface="Arial Narrow" panose="020B0606020202030204" pitchFamily="34" charset="0"/>
              </a:rPr>
              <a:t>Мотивы, побудившие информантов к обучению компьютерной грамотности</a:t>
            </a:r>
            <a:r>
              <a:rPr lang="ru-RU" sz="2000" dirty="0">
                <a:solidFill>
                  <a:prstClr val="white"/>
                </a:solidFill>
                <a:latin typeface="Arial Narrow" panose="020B0606020202030204" pitchFamily="34" charset="0"/>
              </a:rPr>
              <a:t>: </a:t>
            </a:r>
            <a:endParaRPr lang="ru-RU" sz="2000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sz="2000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интерес </a:t>
            </a:r>
            <a:r>
              <a:rPr lang="ru-RU" sz="2000" b="1" dirty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новым технологиям, вызванный модой</a:t>
            </a:r>
            <a:r>
              <a:rPr lang="ru-RU" sz="2000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«Мне очень интересно, как сейчас развиваются технологии, компьютер, раньше у нас такого не было…, да и мне постоянно говорят, что сейчас не модно без ноутбука и компьютера в </a:t>
            </a:r>
            <a:r>
              <a:rPr lang="en-US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XXI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веке,  я тоже решил попробовать…интересная штука» (М., 75 л</a:t>
            </a:r>
            <a:r>
              <a:rPr lang="ru-RU" sz="2000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желание </a:t>
            </a:r>
            <a:r>
              <a:rPr lang="ru-RU" sz="2000" b="1" dirty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соответствовать «молодому поколению»: </a:t>
            </a:r>
            <a:r>
              <a:rPr lang="ru-RU" sz="2000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моими внучками нужно быть на равных, я с ними общаюсь там, в интернете… и хочу быть таким же продвинутым, как они» (М., 82 г</a:t>
            </a:r>
            <a:r>
              <a:rPr lang="ru-RU" sz="2000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 </a:t>
            </a:r>
            <a:r>
              <a:rPr lang="ru-RU" sz="2000" b="1" dirty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повышении конкурентоспособности: 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«Мы должны идти в ногу со временем. На работе я использую интернет, но только одну программу. А хочу освоить разные   функции компьютера. Не хочу отставать от  других сотрудников, в том числе от молодых» ( Ж., 54г.). </a:t>
            </a: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sz="2000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sz="2000" b="1" dirty="0" smtClean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желание </a:t>
            </a:r>
            <a:r>
              <a:rPr lang="ru-RU" sz="2000" b="1" dirty="0">
                <a:solidFill>
                  <a:schemeClr val="accent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быть востребованным на рынке труда: 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«Мне нужно было обучиться по работе…компьютерным навыкам…, а то я начинаю отставать от требований общества…» (Ж., 63 г.).</a:t>
            </a:r>
          </a:p>
          <a:p>
            <a:pPr marL="285750" lvl="0" indent="-285750" algn="just" defTabSz="457200"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Char char="•"/>
            </a:pPr>
            <a:endParaRPr lang="ru-RU" sz="2000" i="1" dirty="0">
              <a:solidFill>
                <a:prstClr val="white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endParaRPr lang="ru-RU" sz="20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285750" lvl="0" indent="-285750" algn="just" defTabSz="457200"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Char char="•"/>
            </a:pPr>
            <a:endParaRPr lang="ru-RU" sz="2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5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7613" y="0"/>
            <a:ext cx="10131425" cy="1021492"/>
          </a:xfrm>
        </p:spPr>
        <p:txBody>
          <a:bodyPr/>
          <a:lstStyle/>
          <a:p>
            <a:r>
              <a:rPr lang="ru-RU" dirty="0" smtClean="0"/>
              <a:t>Результаты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565" y="1949120"/>
            <a:ext cx="10544961" cy="3649133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«Пенсионеры» и «</a:t>
            </a:r>
            <a:r>
              <a:rPr lang="ru-RU" sz="2000" b="1" i="1" dirty="0" err="1" smtClean="0">
                <a:solidFill>
                  <a:schemeClr val="accent2"/>
                </a:solidFill>
                <a:latin typeface="Arial Narrow" panose="020B0606020202030204" pitchFamily="34" charset="0"/>
              </a:rPr>
              <a:t>предпенсионеры</a:t>
            </a:r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» используют информационные технологии на 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работе и в быту. </a:t>
            </a:r>
            <a:r>
              <a:rPr lang="ru-RU" sz="1600" i="1" dirty="0">
                <a:latin typeface="Arial Narrow" panose="020B0606020202030204" pitchFamily="34" charset="0"/>
              </a:rPr>
              <a:t>«Постоянно пользуюсь компьютером, работаю в определенной программе. А в настоящее время просто иначе нельзя. Надо отчеты делать, рабочие графики составлять и др.» ( Ж., 53г.). «Жизнь заставляет не стоять на месте.  На работе сейчас без компьютера не обойтись: поэтому стараюсь не отставать, если что не знаю, спрашиваю» ( Ж., 55л.). </a:t>
            </a:r>
          </a:p>
          <a:p>
            <a:pPr algn="just"/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Потребность в освоении новых информационных технологий   была отмечена   и у работников </a:t>
            </a:r>
            <a:r>
              <a:rPr lang="ru-RU" sz="2000" b="1" i="1" dirty="0" err="1">
                <a:solidFill>
                  <a:schemeClr val="accent2"/>
                </a:solidFill>
                <a:latin typeface="Arial Narrow" panose="020B0606020202030204" pitchFamily="34" charset="0"/>
              </a:rPr>
              <a:t>предпенсионного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 возраста, профессиональная деятельность которых вроде ( на первый взгляд) не требует  подобных знаний. Но как показала практика, это совсем не так. </a:t>
            </a:r>
            <a:r>
              <a:rPr lang="ru-RU" sz="1600" i="1" dirty="0">
                <a:latin typeface="Arial Narrow" panose="020B0606020202030204" pitchFamily="34" charset="0"/>
              </a:rPr>
              <a:t>« Я – социальный </a:t>
            </a:r>
            <a:r>
              <a:rPr lang="ru-RU" sz="1600" i="1" dirty="0" err="1">
                <a:latin typeface="Arial Narrow" panose="020B0606020202030204" pitchFamily="34" charset="0"/>
              </a:rPr>
              <a:t>работник.Работаю</a:t>
            </a:r>
            <a:r>
              <a:rPr lang="ru-RU" sz="1600" i="1" dirty="0">
                <a:latin typeface="Arial Narrow" panose="020B0606020202030204" pitchFamily="34" charset="0"/>
              </a:rPr>
              <a:t> с пожилыми людьми. Они часто обращаются за помощью: помочь оплатить услуги ЖКХ, помочь связаться с родственниками по скайпу, найти знакомых в интернете.  Я должна знать, как это сделать» ( Ж., 54г.). </a:t>
            </a:r>
            <a:endParaRPr lang="ru-RU" sz="1600" i="1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Даже 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уже пройдя в рамках  программы  профессионального обучения и дополнительного профессионального образования граждан </a:t>
            </a:r>
            <a:r>
              <a:rPr lang="ru-RU" sz="2000" b="1" i="1" dirty="0" err="1">
                <a:solidFill>
                  <a:schemeClr val="accent2"/>
                </a:solidFill>
                <a:latin typeface="Arial Narrow" panose="020B0606020202030204" pitchFamily="34" charset="0"/>
              </a:rPr>
              <a:t>предпенсионного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 возраста курс  повышения квалификации, социальные работники данной возрастной категории отмечали, что хотели бы еще учиться. </a:t>
            </a:r>
            <a:r>
              <a:rPr lang="ru-RU" sz="1600" i="1" dirty="0">
                <a:latin typeface="Arial Narrow" panose="020B0606020202030204" pitchFamily="34" charset="0"/>
              </a:rPr>
              <a:t>«Если была бы возможность, училась бы чаще. Очень многому надо еще научиться» (Ж., 54 г.). « У нас помимо нашей специальности (социальной работы) был еще курс компьютерной грамотности.  С компьютером   я не очень «дружу». Некоторые «вещи» не совсем понимала, но все равно пыталась разобраться, освоить… Понимаю, что надо дальше в этом плане развиваться» (Ж., 52г.). </a:t>
            </a:r>
          </a:p>
        </p:txBody>
      </p:sp>
    </p:spTree>
    <p:extLst>
      <p:ext uri="{BB962C8B-B14F-4D97-AF65-F5344CB8AC3E}">
        <p14:creationId xmlns:p14="http://schemas.microsoft.com/office/powerpoint/2010/main" val="4484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8862" y="-95075"/>
            <a:ext cx="10131425" cy="1456267"/>
          </a:xfrm>
        </p:spPr>
        <p:txBody>
          <a:bodyPr/>
          <a:lstStyle/>
          <a:p>
            <a:r>
              <a:rPr lang="ru-RU" dirty="0">
                <a:solidFill>
                  <a:prstClr val="white"/>
                </a:solidFill>
              </a:rPr>
              <a:t>Результаты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041" y="1882008"/>
            <a:ext cx="10131425" cy="3649133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Возможность выполнения ряда действий «не выходя из дома»</a:t>
            </a:r>
            <a:r>
              <a:rPr lang="ru-RU" sz="2000" dirty="0">
                <a:latin typeface="Arial Narrow" panose="020B0606020202030204" pitchFamily="34" charset="0"/>
              </a:rPr>
              <a:t>: </a:t>
            </a:r>
            <a:r>
              <a:rPr lang="ru-RU" sz="1600" i="1" dirty="0">
                <a:latin typeface="Arial Narrow" panose="020B0606020202030204" pitchFamily="34" charset="0"/>
              </a:rPr>
              <a:t>«Я могу прямо не выходя из дома </a:t>
            </a:r>
            <a:r>
              <a:rPr lang="ru-RU" i="1" dirty="0">
                <a:latin typeface="Arial Narrow" panose="020B0606020202030204" pitchFamily="34" charset="0"/>
              </a:rPr>
              <a:t>«вбить» сайт Президента или губернатора; адресовать им вопрос,  узнать новости о ЖКХ; подать заявление в пенсионный фонд, получить услуги в электронном виде…» (Ж.,60 л.). «Теперь  я могу оплатить  с помощью интернета без труда  показания бытовых счетчиков, записаться на консультацию к врачу. Меня этому научили…» (Ж.,63 г.).</a:t>
            </a:r>
          </a:p>
          <a:p>
            <a:pPr algn="just"/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Преодоление социальной изоляции, расширение круга социальных контактов  (со сверстниками, родственниками, друзьями):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400" i="1" dirty="0">
                <a:latin typeface="Arial Narrow" panose="020B0606020202030204" pitchFamily="34" charset="0"/>
              </a:rPr>
              <a:t>«</a:t>
            </a:r>
            <a:r>
              <a:rPr lang="ru-RU" i="1" dirty="0">
                <a:latin typeface="Arial Narrow" panose="020B0606020202030204" pitchFamily="34" charset="0"/>
              </a:rPr>
              <a:t>Я от своих товарищей узнала, что есть возможность найти одноклассников, пообщаться с родственниками. Они мне рассказывали, что постоянно «сидят» в социальных сетях. Меня это заинтересовало. Я обучилась сначала на </a:t>
            </a:r>
            <a:r>
              <a:rPr lang="ru-RU" i="1" dirty="0" err="1">
                <a:latin typeface="Arial Narrow" panose="020B0606020202030204" pitchFamily="34" charset="0"/>
              </a:rPr>
              <a:t>курсах,потом</a:t>
            </a:r>
            <a:r>
              <a:rPr lang="ru-RU" i="1" dirty="0">
                <a:latin typeface="Arial Narrow" panose="020B0606020202030204" pitchFamily="34" charset="0"/>
              </a:rPr>
              <a:t> купила себе компьютер. Они меня зарегистрировали. Я нашла свою одноклассницу, общаемся по Скайпу»(Ж.,71 г.).</a:t>
            </a:r>
          </a:p>
          <a:p>
            <a:pPr algn="just"/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Проведение совместного </a:t>
            </a:r>
            <a:r>
              <a:rPr lang="ru-RU" sz="2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«научного досуга</a:t>
            </a:r>
            <a:r>
              <a:rPr lang="ru-RU" sz="2000" b="1" i="1" dirty="0">
                <a:solidFill>
                  <a:schemeClr val="accent2"/>
                </a:solidFill>
                <a:latin typeface="Arial Narrow" panose="020B0606020202030204" pitchFamily="34" charset="0"/>
              </a:rPr>
              <a:t>», осуществление планов профессиональной самореализации</a:t>
            </a:r>
            <a:r>
              <a:rPr lang="ru-RU" sz="2000" dirty="0">
                <a:solidFill>
                  <a:schemeClr val="accent2"/>
                </a:solidFill>
                <a:latin typeface="Arial Narrow" panose="020B0606020202030204" pitchFamily="34" charset="0"/>
              </a:rPr>
              <a:t>: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</a:rPr>
              <a:t>«</a:t>
            </a:r>
            <a:r>
              <a:rPr lang="ru-RU" i="1" dirty="0">
                <a:latin typeface="Arial Narrow" panose="020B0606020202030204" pitchFamily="34" charset="0"/>
              </a:rPr>
              <a:t>Я вот на форуме переписываюсь. После первого блока обучения мы свое сообщество создали: кто тогда учился на химическом факультете </a:t>
            </a:r>
            <a:r>
              <a:rPr lang="ru-RU" i="1" dirty="0" err="1">
                <a:latin typeface="Arial Narrow" panose="020B0606020202030204" pitchFamily="34" charset="0"/>
              </a:rPr>
              <a:t>политеха</a:t>
            </a:r>
            <a:r>
              <a:rPr lang="ru-RU" i="1" dirty="0">
                <a:latin typeface="Arial Narrow" panose="020B0606020202030204" pitchFamily="34" charset="0"/>
              </a:rPr>
              <a:t>… Мы сейчас все вместе, объединились, даже хотим изобретение создать…(смеется). Собрались все кандидаты наук… Так здорово. Спасибо курсам.» (Ж.,65 л.). </a:t>
            </a:r>
          </a:p>
        </p:txBody>
      </p:sp>
    </p:spTree>
    <p:extLst>
      <p:ext uri="{BB962C8B-B14F-4D97-AF65-F5344CB8AC3E}">
        <p14:creationId xmlns:p14="http://schemas.microsoft.com/office/powerpoint/2010/main" val="227246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2919" y="111183"/>
            <a:ext cx="9784080" cy="81969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исследования: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88220" y="772007"/>
            <a:ext cx="1043265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Средний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возраст граждан, пожелавших пройти обучение 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составляет 68,5 лет.</a:t>
            </a:r>
          </a:p>
          <a:p>
            <a:pPr marL="342900" indent="-342900" algn="just">
              <a:buAutoNum type="arabicPeriod"/>
            </a:pPr>
            <a:endParaRPr lang="ru-RU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Наблюдается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гендерная асимметрия: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в подавляющем большинстве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участники обучения  -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женщины (78,5%). Это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объясняется,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тем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, что большинство получателей социальных услуг в организациях социального обслуживания населения 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составляют женщины, которые и были проинформированы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обслуживающими их специалистами о курсах обучения. </a:t>
            </a:r>
            <a:endParaRPr lang="ru-RU" b="1" i="1" dirty="0" smtClean="0">
              <a:solidFill>
                <a:srgbClr val="92D05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endParaRPr lang="ru-RU" b="1" i="1" dirty="0">
              <a:solidFill>
                <a:srgbClr val="FFC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Основными каналами информирования о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программах компьютерной грамотности  граждан старшего поколения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стали «центры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социального обслуживания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населения», «региональное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радиовещание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», «непосредственно через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социального работника». 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Реклама 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 телевизору, в качестве источника информации, упоминалась информантами 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редко.</a:t>
            </a:r>
            <a:r>
              <a:rPr lang="ru-RU" b="1" i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Минимальное внимание, по мнению граждан старшего поколения, уделялось «освещению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преимуществ данной программы», «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бонусов для пенсионеров,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прошедших переобучение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(предложение: создание портрета «умного» пенсионера). 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Программа 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</a:rPr>
              <a:t>курсов компьютерной грамотности направлена на получение первичных профессиональных компетенций, но не на их развитие и 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поддержание,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тмечалась 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краткосрочность проведения </a:t>
            </a:r>
            <a:r>
              <a:rPr lang="ru-RU" b="1" i="1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курсов, </a:t>
            </a:r>
            <a:r>
              <a:rPr lang="ru-RU" b="1" i="1" dirty="0">
                <a:solidFill>
                  <a:srgbClr val="92D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 основном, связанных с изучением технических параметров ( теоретические аспекты курса компьютерной грамотности), и недостаточность практических занятий по приобретению навыков использования информационных технологий в повседневной жизни</a:t>
            </a:r>
            <a:r>
              <a:rPr lang="ru-RU" b="1" i="1" dirty="0">
                <a:solidFill>
                  <a:srgbClr val="FFC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(работа с «умными устройствами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», приложениями,  работа с офисными программами).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Обучение 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ограничивается только применением компьютера и мобильных телефонов. И не предусматривает   изучение других «умных» устройств.</a:t>
            </a:r>
          </a:p>
          <a:p>
            <a:pPr marL="342900" indent="-342900" algn="just">
              <a:buAutoNum type="arabicPeriod"/>
            </a:pPr>
            <a:endParaRPr lang="ru-RU" b="1" dirty="0">
              <a:solidFill>
                <a:srgbClr val="FFC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4105" y="3795829"/>
            <a:ext cx="10352685" cy="271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sz="1700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7</a:t>
            </a:r>
            <a:r>
              <a:rPr lang="ru-RU" sz="1700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 Информанты отмечали, что </a:t>
            </a:r>
            <a:r>
              <a:rPr lang="ru-RU" sz="1700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при обучении компьютерной грамотности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не учитывался 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уровень образования обучаемых,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специфика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их трудовой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деятельности и уровень владения компьютерными  компетенциями: </a:t>
            </a:r>
            <a:r>
              <a:rPr lang="ru-RU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«Не проверялся изначальный уровень владения компьютерными навыками…» 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(Муж.72 г.)</a:t>
            </a:r>
          </a:p>
          <a:p>
            <a:pPr lvl="0" algn="just" defTabSz="457200">
              <a:spcAft>
                <a:spcPts val="1000"/>
              </a:spcAft>
              <a:buClr>
                <a:prstClr val="white"/>
              </a:buClr>
              <a:buSzPct val="100000"/>
            </a:pP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8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Региональная специфика программ переобучения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пенсионеров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связана с </a:t>
            </a:r>
            <a:r>
              <a:rPr lang="ru-RU" b="1" dirty="0" err="1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природно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–климатическими условиями региона. 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 Волгоградской области наиболее 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предпочтительно обучение компьютерной грамотности по  перечню профессиональных 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направлений, связанных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 сельским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хозяйством, которые можно реализовать на онлайн бизнес - площадках</a:t>
            </a:r>
            <a:r>
              <a:rPr lang="ru-RU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: </a:t>
            </a:r>
            <a:r>
              <a:rPr lang="ru-RU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«А в разрезе программ обучения, то мы можем отличаться только, допустим, наверное, с Дальним Востоком, что у них там своё что-то, все вакансии, которые связаны, допустим, с рыболовством. Или Сибирь. У нас вот так. Это сельское хозяйство…» </a:t>
            </a:r>
            <a:r>
              <a:rPr lang="ru-RU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(Жен., </a:t>
            </a:r>
            <a:r>
              <a:rPr lang="ru-RU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59 л.).</a:t>
            </a:r>
            <a:endParaRPr lang="ru-RU" i="1" dirty="0" smtClean="0">
              <a:solidFill>
                <a:prstClr val="white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60700" y="692645"/>
            <a:ext cx="108744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5</a:t>
            </a:r>
            <a:r>
              <a:rPr lang="ru-RU" b="1" i="1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.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Основными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причинами отказа пройти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переобучение  компьютерной грамотности гражданами старшего поколения в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рамках государственной программы было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«отсутствие дополнительного времени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»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и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неудобство проведения занятий для работающих пенсионеров: 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Мне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предлагали 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пройти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переобучение, но без отрыва от работы, к сожалению, 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 не располагаю дополнительным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временем…» (Жен., 63 г.) </a:t>
            </a:r>
            <a:r>
              <a:rPr lang="ru-RU" sz="16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Предложение - внедрить форму «выходного дня», а также возможность прохождения обучения на территории работодателя</a:t>
            </a:r>
            <a:r>
              <a:rPr lang="ru-RU" sz="16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ru-RU" sz="1600" b="1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Несмотря на то, что граждане старшего поколения отмечали, что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некоторые преподаватели применяют сложную форму подачи материала, которую было трудно им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воспринимать, в тоже время отметили, что полученные </a:t>
            </a:r>
            <a:r>
              <a:rPr lang="ru-RU" b="1" dirty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профессиональные компетенции они используют в своей </a:t>
            </a:r>
            <a:r>
              <a:rPr lang="ru-RU" b="1" dirty="0" smtClean="0">
                <a:solidFill>
                  <a:srgbClr val="00B05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работе: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оплачивают счета</a:t>
            </a:r>
            <a:r>
              <a:rPr lang="ru-RU" i="1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»,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«обучают своих подопечных, как пользоваться телефоном»,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«интернетом»,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составляю отчеты о своей работе в электронном виде, знают особенности работы портала «</a:t>
            </a:r>
            <a:r>
              <a:rPr lang="ru-RU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Госуслуги</a:t>
            </a:r>
            <a:r>
              <a:rPr lang="ru-RU" i="1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».</a:t>
            </a:r>
            <a:endParaRPr lang="ru-RU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16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088" y="0"/>
            <a:ext cx="61093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cap="all" dirty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Результаты исследования: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8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5729" y="646331"/>
            <a:ext cx="11397618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Отсутствие </a:t>
            </a:r>
            <a:r>
              <a:rPr lang="ru-RU" sz="1600" b="1" dirty="0" err="1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конкурентноспособной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среды для развития предпринимательского потенциала, в том числе, онлайн - бизнеса для граждан </a:t>
            </a:r>
            <a:r>
              <a:rPr lang="ru-RU" sz="16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пенсионного 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возраста в сельских районах Волгоградской области. 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В 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10 «районных» СО НКО Волгоградской области отсутствуют в перечне предоставляемых социальных услуг , в том числе, сотрудникам- </a:t>
            </a:r>
            <a:r>
              <a:rPr lang="ru-RU" sz="16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предпенсионерам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, инновационных социальных услуг, связанных с их 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компьютерными 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поддержкой компетенциями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( помощь 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в открытии собственного дела, онлайн –курсы </a:t>
            </a:r>
            <a:r>
              <a:rPr lang="en-US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SMM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 и др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..)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« У нас нет других организаций на территории района, с которыми мы могли бы конкурировать…» (Жен., 56 л., директор СО НКО).</a:t>
            </a:r>
            <a:endParaRPr lang="ru-RU" sz="1200" dirty="0">
              <a:solidFill>
                <a:schemeClr val="bg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4538" y="0"/>
            <a:ext cx="61093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cap="all" dirty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Результаты исследования: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5729" y="2058167"/>
            <a:ext cx="11249146" cy="30777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Наблюдается скрытая практика дискриминации по возрастному (предпочтение гражданам молодого и среднего возраста) и профессиональному признаку (замедленность в работе, цифровая некомпетентность сотрудников </a:t>
            </a:r>
            <a:r>
              <a:rPr lang="ru-RU" sz="1600" b="1" dirty="0" err="1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возраста) признаку граждан </a:t>
            </a:r>
            <a:r>
              <a:rPr lang="ru-RU" sz="1600" b="1" dirty="0" err="1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возраста в связи с ограничениями здоровья представителей данной возрастной когорты</a:t>
            </a:r>
            <a:r>
              <a:rPr lang="ru-RU" sz="16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Большая 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руководителей СО НКО отдают предпочтение при приеме на работу 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гражданам среднего возраста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связи с тем, что они имеют накопленный профессиональный опыт и профессиональную квалификацию/переобучение, не требуют дополнительных материальных затрат со стороны работодателя, а сотрудники </a:t>
            </a:r>
            <a:r>
              <a:rPr lang="ru-RU" sz="1600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возраста хоть и имеют профессиональные навыки, в большинстве своем, они не являются актуальными: 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«…Граждане </a:t>
            </a:r>
            <a:r>
              <a:rPr lang="ru-RU" sz="1600" i="1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возраста «</a:t>
            </a:r>
            <a:r>
              <a:rPr lang="ru-RU" sz="1600" i="1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по-старинке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ведут письменные журналы, заполняют все документы в письменном виде, не могут пользоваться социальным регистром, печатать и </a:t>
            </a:r>
            <a:r>
              <a:rPr lang="ru-RU" sz="1600" i="1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….» (Жен., 60 л.). </a:t>
            </a:r>
            <a:r>
              <a:rPr lang="ru-RU" sz="1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Кроме 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того, основным фактором, по мнению руководителей СО НКО, ограничивающим сотрудничество с гражданами </a:t>
            </a:r>
            <a:r>
              <a:rPr lang="ru-RU" sz="16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предпенсионного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 возраста, является 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их здоровье, выражающейся в том, что они с постоянной периодичностью оформляют листы нетрудоспособности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: 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«…Наши сотрудники – </a:t>
            </a:r>
            <a:r>
              <a:rPr lang="ru-RU" sz="16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предпенсионеры</a:t>
            </a:r>
            <a:r>
              <a:rPr lang="ru-RU" sz="16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постоянно оформляют больничные листы, из –за этого нарушается привычный режим работы организации…» (Жен., 49 л.)</a:t>
            </a:r>
            <a:endParaRPr lang="ru-RU" sz="1600" b="1" dirty="0">
              <a:solidFill>
                <a:schemeClr val="bg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4092" y="0"/>
            <a:ext cx="5741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Руководители СО НКО о программе переобучения  компьютерной грамотности: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603" y="5182187"/>
            <a:ext cx="11311593" cy="800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3.Низкое 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квотирование мест для переобучения компьютерной грамотности </a:t>
            </a:r>
            <a:r>
              <a:rPr lang="ru-RU" sz="1600" b="1" dirty="0" err="1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пенсинеров</a:t>
            </a:r>
            <a:r>
              <a:rPr lang="ru-RU" sz="16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 каждом районе ( так,  возможность переобучения составляет – 5-10 чел. в квартал или в год</a:t>
            </a:r>
            <a:r>
              <a:rPr lang="ru-RU" sz="1200" b="1" dirty="0" smtClean="0">
                <a:solidFill>
                  <a:schemeClr val="bg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):  </a:t>
            </a:r>
            <a:r>
              <a:rPr lang="ru-RU" sz="1400" i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«Заявленных больше, чем могут принять центры социального обслуживания, это осложняет задачу и снижает имидж программы компьютерной грамотности…» (Жен.57 л.)</a:t>
            </a:r>
            <a:endParaRPr lang="ru-RU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7846" y="6027003"/>
            <a:ext cx="1119910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4.Отсутствие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 по 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переобучению компьютерной грамотности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получателей, которые проживают в организациях социального обслуживания 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населения: </a:t>
            </a:r>
            <a:r>
              <a:rPr lang="ru-RU" sz="1400" i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«Граждане , проживающих в пансионатах, не могут получить навыки повышения компьютерной грамотности…» (Муж, 68 л.).</a:t>
            </a:r>
            <a:endParaRPr lang="ru-RU" sz="1400" i="1" dirty="0">
              <a:solidFill>
                <a:schemeClr val="bg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88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4374" y="-359367"/>
            <a:ext cx="9871159" cy="1456267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185" y="2226713"/>
            <a:ext cx="10634727" cy="3649133"/>
          </a:xfrm>
        </p:spPr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1.На </a:t>
            </a:r>
            <a:r>
              <a:rPr lang="ru-RU" sz="20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основе анализа имеющегося зарубежного опыта в работе с гражданами </a:t>
            </a:r>
            <a:r>
              <a:rPr lang="ru-RU" sz="2000" i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20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пенсионного возраста, можно выделить практики, которые имеют  российский аналог (  вовлечение лиц данных возрастных категорий в волонтерское движение,  клубы по интересам, туризм для пожилых и др.), а также практики, использующие  оригинальные методики работы и не получившие пока  широкого распространения ( возможности «умного дома», бесплатных районных центров, круглосуточных диалоговых служб, «курсов будущих пенсионеров»), </a:t>
            </a:r>
            <a:r>
              <a:rPr lang="ru-RU" sz="20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которые, безусловно, надо перенимать, адаптируя  к российским условиям. Необходимо также подчеркнуть, что несмотря на разнообразие используемых практик одним из приоритетных направлений работы с гражданами старшего поколения в условиях цифрового общества, как за рубежом, так  и в России, является развитие информационных компетенций</a:t>
            </a:r>
            <a:r>
              <a:rPr lang="ru-RU" sz="2000" b="1" i="1" dirty="0" smtClean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000" i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spcAft>
                <a:spcPts val="0"/>
              </a:spcAft>
              <a:buClr>
                <a:prstClr val="white"/>
              </a:buClr>
              <a:buNone/>
            </a:pPr>
            <a:r>
              <a:rPr lang="ru-RU" sz="2000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2.Учитывая 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</a:t>
            </a:r>
            <a:r>
              <a:rPr lang="ru-RU" sz="2000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использования пенсионерами  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своей работе </a:t>
            </a:r>
            <a:r>
              <a:rPr lang="ru-RU" sz="2000" i="1" dirty="0" smtClean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интернет- технологий</a:t>
            </a:r>
            <a:r>
              <a:rPr lang="ru-RU" sz="20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возникающие в процессе обучения трудности, считаем важным  </a:t>
            </a:r>
            <a:r>
              <a:rPr lang="ru-RU" sz="20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рекомендовать адаптировать методику преподавания данных курсов с учетом возрастных  особенностей представителей  данной социальной группы и уровня базового образования. </a:t>
            </a:r>
            <a:endParaRPr lang="ru-RU" sz="2000" b="1" i="1" dirty="0" smtClean="0">
              <a:solidFill>
                <a:srgbClr val="FFFF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spcAft>
                <a:spcPts val="0"/>
              </a:spcAft>
              <a:buClr>
                <a:prstClr val="white"/>
              </a:buClr>
              <a:buNone/>
            </a:pPr>
            <a:endParaRPr lang="ru-RU" sz="1600" b="1" i="1" dirty="0" smtClean="0">
              <a:solidFill>
                <a:srgbClr val="FFFF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600" i="1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600" i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21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6190" y="-82379"/>
            <a:ext cx="10131425" cy="1456267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0714838" cy="3649133"/>
          </a:xfrm>
        </p:spPr>
        <p:txBody>
          <a:bodyPr>
            <a:no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Clr>
                <a:prstClr val="white"/>
              </a:buClr>
              <a:buNone/>
            </a:pPr>
            <a:r>
              <a:rPr lang="ru-RU" sz="2400" b="1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увеличить количество практических занятий по усвоению «умных» технологий и «умных» вещей(часов-телефонов</a:t>
            </a:r>
            <a:r>
              <a:rPr lang="ru-RU" sz="24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отслеживающих </a:t>
            </a:r>
            <a:r>
              <a:rPr lang="ru-RU" sz="2400" i="1" dirty="0" err="1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геолокацию</a:t>
            </a:r>
            <a:r>
              <a:rPr lang="ru-RU" sz="24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пожилых людей, гаджетов для пожилых, в том числе  с тревожными кнопками, и др.), делающих более удобной и комфортной жизнь, как  работающих </a:t>
            </a:r>
            <a:r>
              <a:rPr lang="ru-RU" sz="2400" i="1" dirty="0" err="1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предпенсионеров</a:t>
            </a:r>
            <a:r>
              <a:rPr lang="ru-RU" sz="2400" i="1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так и пожилых людей, с которыми они ( в том числе в качестве социальных работников)   контактируют. </a:t>
            </a:r>
          </a:p>
          <a:p>
            <a:pPr lvl="0" indent="0" algn="just">
              <a:lnSpc>
                <a:spcPct val="115000"/>
              </a:lnSpc>
              <a:spcAft>
                <a:spcPts val="0"/>
              </a:spcAft>
              <a:buClr>
                <a:prstClr val="white"/>
              </a:buClr>
              <a:buNone/>
            </a:pPr>
            <a:endParaRPr lang="ru-RU" sz="2400" i="1" dirty="0">
              <a:solidFill>
                <a:prstClr val="white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spcAft>
                <a:spcPts val="0"/>
              </a:spcAft>
              <a:buClr>
                <a:prstClr val="white"/>
              </a:buClr>
              <a:buNone/>
            </a:pPr>
            <a:r>
              <a:rPr lang="ru-RU" sz="2400" dirty="0">
                <a:solidFill>
                  <a:prstClr val="whit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Обучение представителей старшего поколения созданию интернет - площадок, на которых   можно было бы реализовать </a:t>
            </a:r>
            <a:r>
              <a:rPr lang="ru-RU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предпринимательский потенциал. Приобретенные навыки помогли бы гражданах старшего поколения решить проблему </a:t>
            </a:r>
            <a:r>
              <a:rPr lang="ru-RU" sz="2400" b="1" i="1" dirty="0" err="1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самозанятости</a:t>
            </a:r>
            <a:r>
              <a:rPr lang="ru-RU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реализовать имеющиеся интересы.</a:t>
            </a:r>
          </a:p>
          <a:p>
            <a:pPr lvl="0" algn="just">
              <a:buClr>
                <a:prstClr val="white"/>
              </a:buClr>
            </a:pPr>
            <a:endParaRPr lang="ru-RU" sz="2400" i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98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925" y="0"/>
            <a:ext cx="10288743" cy="69612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/>
            </a:r>
            <a:b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</a:br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Актуальность темы исследования:</a:t>
            </a:r>
            <a:b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</a:br>
            <a:endParaRPr lang="ru-RU" sz="2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845" y="1463246"/>
            <a:ext cx="10201015" cy="420624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Развитие «Серебряной  экономики»  в условиях цифрового общества: новый подход к проблеме старения.</a:t>
            </a:r>
            <a:r>
              <a:rPr lang="ru-RU" sz="16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latin typeface="Arial Narrow" panose="020B0606020202030204" pitchFamily="34" charset="0"/>
              </a:rPr>
              <a:t>Вовлечение </a:t>
            </a:r>
            <a:r>
              <a:rPr lang="ru-RU" sz="1600" dirty="0">
                <a:latin typeface="Arial Narrow" panose="020B0606020202030204" pitchFamily="34" charset="0"/>
              </a:rPr>
              <a:t>в </a:t>
            </a:r>
            <a:r>
              <a:rPr lang="ru-RU" sz="1600" dirty="0" smtClean="0">
                <a:latin typeface="Arial Narrow" panose="020B0606020202030204" pitchFamily="34" charset="0"/>
              </a:rPr>
              <a:t>«серебряную» экономику </a:t>
            </a:r>
            <a:r>
              <a:rPr lang="ru-RU" sz="1600" dirty="0">
                <a:latin typeface="Arial Narrow" panose="020B0606020202030204" pitchFamily="34" charset="0"/>
              </a:rPr>
              <a:t>граждан </a:t>
            </a:r>
            <a:r>
              <a:rPr lang="ru-RU" sz="1600" dirty="0" smtClean="0">
                <a:latin typeface="Arial Narrow" panose="020B0606020202030204" pitchFamily="34" charset="0"/>
              </a:rPr>
              <a:t>пожилого возраста посредством их обучения информационным компетенциям и использование возможностей человека в период времени «старение». Развитие рынка услуг для пожилых людей в целях удовлетворения их потребностей. </a:t>
            </a: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«Серебряная экономика»</a:t>
            </a:r>
            <a:r>
              <a:rPr lang="ru-RU" sz="1600" dirty="0" smtClean="0">
                <a:latin typeface="Arial Narrow" panose="020B0606020202030204" pitchFamily="34" charset="0"/>
              </a:rPr>
              <a:t> стремится выстроить мероприятия по содействию активному и здоровому старению, которые позволяют увеличить занятость граждан пожилого возраста. (</a:t>
            </a:r>
            <a:r>
              <a:rPr lang="ru-RU" sz="1600" dirty="0" err="1" smtClean="0">
                <a:latin typeface="Arial Narrow" panose="020B0606020202030204" pitchFamily="34" charset="0"/>
              </a:rPr>
              <a:t>Коломиецс</a:t>
            </a:r>
            <a:r>
              <a:rPr lang="ru-RU" sz="1600" dirty="0" smtClean="0">
                <a:latin typeface="Arial Narrow" panose="020B0606020202030204" pitchFamily="34" charset="0"/>
              </a:rPr>
              <a:t> П.Н., 2018).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«Экономика долголетия»,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rgbClr val="FFFF00"/>
                </a:solidFill>
              </a:rPr>
              <a:t>«Умная</a:t>
            </a:r>
            <a:r>
              <a:rPr lang="ru-RU" sz="1600" b="1" dirty="0">
                <a:solidFill>
                  <a:srgbClr val="FFFF00"/>
                </a:solidFill>
              </a:rPr>
              <a:t>» серебряная экономика (</a:t>
            </a:r>
            <a:r>
              <a:rPr lang="ru-RU" sz="1600" b="1" dirty="0" err="1">
                <a:solidFill>
                  <a:srgbClr val="FFFF00"/>
                </a:solidFill>
              </a:rPr>
              <a:t>Smart</a:t>
            </a:r>
            <a:r>
              <a:rPr lang="ru-RU" sz="1600" b="1" dirty="0">
                <a:solidFill>
                  <a:srgbClr val="FFFF00"/>
                </a:solidFill>
              </a:rPr>
              <a:t> </a:t>
            </a:r>
            <a:r>
              <a:rPr lang="ru-RU" sz="1600" b="1" dirty="0" err="1">
                <a:solidFill>
                  <a:srgbClr val="FFFF00"/>
                </a:solidFill>
              </a:rPr>
              <a:t>Silver</a:t>
            </a:r>
            <a:r>
              <a:rPr lang="ru-RU" sz="1600" b="1" dirty="0">
                <a:solidFill>
                  <a:srgbClr val="FFFF00"/>
                </a:solidFill>
              </a:rPr>
              <a:t> </a:t>
            </a:r>
            <a:r>
              <a:rPr lang="ru-RU" sz="1600" b="1" dirty="0" err="1">
                <a:solidFill>
                  <a:srgbClr val="FFFF00"/>
                </a:solidFill>
              </a:rPr>
              <a:t>Economy</a:t>
            </a:r>
            <a:r>
              <a:rPr lang="ru-RU" sz="1600" b="1" dirty="0" smtClean="0">
                <a:solidFill>
                  <a:srgbClr val="FFFF00"/>
                </a:solidFill>
              </a:rPr>
              <a:t>)» </a:t>
            </a:r>
            <a:r>
              <a:rPr lang="ru-RU" sz="1600" dirty="0"/>
              <a:t>и др.</a:t>
            </a: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latin typeface="Arial Narrow" panose="020B0606020202030204" pitchFamily="34" charset="0"/>
              </a:rPr>
              <a:t>Пожилые люди имеют прямые выгоды от получения возможности поддерживать более активный образ жизни, а также получать реальный доступ к приобретению товаров и услуг, что, в свою очередь, позволяет более комфортно чувствовать себя в окружающей среде (Горошко Н.В., </a:t>
            </a:r>
            <a:r>
              <a:rPr lang="ru-RU" sz="1600" dirty="0" err="1" smtClean="0">
                <a:latin typeface="Arial Narrow" panose="020B0606020202030204" pitchFamily="34" charset="0"/>
              </a:rPr>
              <a:t>Пацала</a:t>
            </a:r>
            <a:r>
              <a:rPr lang="ru-RU" sz="1600" dirty="0" smtClean="0">
                <a:latin typeface="Arial Narrow" panose="020B0606020202030204" pitchFamily="34" charset="0"/>
              </a:rPr>
              <a:t> С.В.,2021).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 smtClean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FFFF00"/>
                </a:solidFill>
                <a:latin typeface="Arial Narrow" panose="020B0606020202030204" pitchFamily="34" charset="0"/>
              </a:rPr>
              <a:t>Формирование «нового пожилого» человека – </a:t>
            </a:r>
            <a:r>
              <a:rPr lang="ru-RU" sz="1600" dirty="0">
                <a:latin typeface="Arial Narrow" panose="020B0606020202030204" pitchFamily="34" charset="0"/>
              </a:rPr>
              <a:t>образованного, экономически и социально активного, производительного и обеспеченного </a:t>
            </a:r>
            <a:r>
              <a:rPr lang="ru-RU" sz="1600" dirty="0" smtClean="0">
                <a:latin typeface="Arial Narrow" panose="020B0606020202030204" pitchFamily="34" charset="0"/>
              </a:rPr>
              <a:t>человека. </a:t>
            </a:r>
            <a:r>
              <a:rPr lang="ru-RU" sz="1600" dirty="0">
                <a:latin typeface="Arial Narrow" panose="020B0606020202030204" pitchFamily="34" charset="0"/>
              </a:rPr>
              <a:t>Высококвалифицированные специалисты старшего поколения способны освоить и применить новые технологии (дистанционное наблюдение за состоянием здоровья и «умные дома». А, следовательно, это приведет к снижению нагрузки на государственный сектор и практически улучшит качество жизни пожилых </a:t>
            </a:r>
            <a:r>
              <a:rPr lang="ru-RU" sz="1600" dirty="0" smtClean="0">
                <a:latin typeface="Arial Narrow" panose="020B0606020202030204" pitchFamily="34" charset="0"/>
              </a:rPr>
              <a:t>граждан(</a:t>
            </a:r>
            <a:r>
              <a:rPr lang="en-US" sz="1600" dirty="0" err="1">
                <a:latin typeface="Arial Narrow" panose="020B0606020202030204" pitchFamily="34" charset="0"/>
              </a:rPr>
              <a:t>Eatoke</a:t>
            </a:r>
            <a:r>
              <a:rPr lang="ru-RU" sz="1600" dirty="0">
                <a:latin typeface="Arial Narrow" panose="020B0606020202030204" pitchFamily="34" charset="0"/>
              </a:rPr>
              <a:t>,2015</a:t>
            </a:r>
            <a:r>
              <a:rPr lang="ru-RU" sz="1600" dirty="0" smtClean="0">
                <a:latin typeface="Arial Narrow" panose="020B0606020202030204" pitchFamily="34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Обобщение </a:t>
            </a:r>
            <a:r>
              <a:rPr lang="ru-RU" sz="1600" dirty="0">
                <a:latin typeface="Arial Narrow" panose="020B0606020202030204" pitchFamily="34" charset="0"/>
              </a:rPr>
              <a:t>и использование положительного отечественного и зарубежного </a:t>
            </a:r>
            <a:r>
              <a:rPr lang="ru-RU" sz="1600" dirty="0" smtClean="0">
                <a:latin typeface="Arial Narrow" panose="020B0606020202030204" pitchFamily="34" charset="0"/>
              </a:rPr>
              <a:t>опыта будет содействовать </a:t>
            </a:r>
            <a:r>
              <a:rPr lang="ru-RU" sz="1600" dirty="0">
                <a:latin typeface="Arial Narrow" panose="020B0606020202030204" pitchFamily="34" charset="0"/>
              </a:rPr>
              <a:t>достижению поставленной цели и решению намеченных </a:t>
            </a:r>
            <a:r>
              <a:rPr lang="ru-RU" sz="1600" dirty="0" smtClean="0">
                <a:latin typeface="Arial Narrow" panose="020B0606020202030204" pitchFamily="34" charset="0"/>
              </a:rPr>
              <a:t>задач </a:t>
            </a: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по развитию </a:t>
            </a:r>
            <a:r>
              <a:rPr lang="ru-RU" sz="1600" b="1" dirty="0">
                <a:solidFill>
                  <a:srgbClr val="FFFF00"/>
                </a:solidFill>
                <a:latin typeface="Arial Narrow" panose="020B0606020202030204" pitchFamily="34" charset="0"/>
              </a:rPr>
              <a:t>цифровых технологий и их широкому </a:t>
            </a:r>
            <a:r>
              <a:rPr lang="ru-RU" sz="16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распространению среди </a:t>
            </a:r>
            <a:r>
              <a:rPr lang="ru-RU" sz="1600" b="1" dirty="0">
                <a:solidFill>
                  <a:srgbClr val="FFFF00"/>
                </a:solidFill>
                <a:latin typeface="Arial Narrow" panose="020B0606020202030204" pitchFamily="34" charset="0"/>
              </a:rPr>
              <a:t>населения. </a:t>
            </a:r>
            <a:endParaRPr lang="ru-RU" sz="16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9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prstClr val="white"/>
              </a:buClr>
            </a:pPr>
            <a:endParaRPr lang="ru-RU" sz="20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21924" y="1820562"/>
            <a:ext cx="68291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FF00"/>
                </a:solidFill>
              </a:rPr>
              <a:t>СПАСИБО ЗА ВНИМАНИЕ!</a:t>
            </a:r>
            <a:endParaRPr lang="ru-RU" sz="6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paredto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28" y="0"/>
            <a:ext cx="10739755" cy="500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22018" y="5144702"/>
            <a:ext cx="108743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OpenSansRegular"/>
              </a:rPr>
              <a:t>Уровень </a:t>
            </a:r>
            <a:r>
              <a:rPr lang="ru-RU" sz="1600" dirty="0">
                <a:latin typeface="OpenSansRegular"/>
              </a:rPr>
              <a:t>владения цифровыми навыками в России заметно ниже в сравнении с показателями большинства стран ЕС</a:t>
            </a:r>
            <a:r>
              <a:rPr lang="ru-RU" sz="1600" dirty="0" smtClean="0">
                <a:latin typeface="OpenSansRegular"/>
              </a:rPr>
              <a:t>.</a:t>
            </a:r>
          </a:p>
          <a:p>
            <a:pPr algn="just"/>
            <a:r>
              <a:rPr lang="ru-RU" sz="1600" dirty="0" smtClean="0">
                <a:latin typeface="OpenSansRegular"/>
              </a:rPr>
              <a:t>Лишь </a:t>
            </a:r>
            <a:r>
              <a:rPr lang="ru-RU" sz="1600" dirty="0">
                <a:latin typeface="OpenSansRegular"/>
              </a:rPr>
              <a:t>у 12% </a:t>
            </a:r>
            <a:r>
              <a:rPr lang="ru-RU" sz="1600" dirty="0" smtClean="0">
                <a:latin typeface="OpenSansRegular"/>
              </a:rPr>
              <a:t>граждан старшего поколения цифровые </a:t>
            </a:r>
            <a:r>
              <a:rPr lang="ru-RU" sz="1600" dirty="0">
                <a:latin typeface="OpenSansRegular"/>
              </a:rPr>
              <a:t>навыки развиты выше базового уровня, для сравнения: в среднем в 28 странах Евросоюза (использовались данные на 2019 год, до выхода из ЕС Великобритании) такой уровень демонстрирует треть взрослого населения, половина жителей Нидерландов и Финляндии, 49% — Великобритании и Дании.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95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Цифровая грамотность в 2019 год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0"/>
            <a:ext cx="9715500" cy="50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4500" y="5132606"/>
            <a:ext cx="11163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OpenSansRegular"/>
              </a:rPr>
              <a:t>Но двумя из 22 проанализированных в рамках исследования цифровых навыков россияне владеют чуть лучше, чем в среднем в Европе. Оба связаны с общением: 59% россиян пользуются социальными сетями (57% по ЕС) и 55% относительно регулярно совершают онлайн телефонные или </a:t>
            </a:r>
            <a:r>
              <a:rPr lang="ru-RU" sz="1200" dirty="0" err="1">
                <a:latin typeface="OpenSansRegular"/>
              </a:rPr>
              <a:t>видеозвонки</a:t>
            </a:r>
            <a:r>
              <a:rPr lang="ru-RU" sz="1200" dirty="0">
                <a:latin typeface="OpenSansRegular"/>
              </a:rPr>
              <a:t> (52% по ЕС).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4500" y="5756712"/>
            <a:ext cx="11163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OpenSansRegular"/>
              </a:rPr>
              <a:t>Почти четверть россиян (24%) владеют цифровыми навыками на базовом уровне, 39% — на уровне ниже базового, а у 2% цифровые навыки отсутствуют. 22% не могли их проявить, так как не использовали интернет в последние три месяца на момент проведения исследования.</a:t>
            </a:r>
          </a:p>
          <a:p>
            <a:pPr algn="just"/>
            <a:r>
              <a:rPr lang="ru-RU" sz="1200" dirty="0">
                <a:latin typeface="OpenSansRegular"/>
              </a:rPr>
              <a:t>Уровень владения цифровыми навыками заметно ниже у россиян средних и старших возрастных групп (от 45 лет) — основой рабочей силы страны. Из этого следует, что для ускорения </a:t>
            </a:r>
            <a:r>
              <a:rPr lang="ru-RU" sz="1200" dirty="0" err="1">
                <a:latin typeface="OpenSansRegular"/>
              </a:rPr>
              <a:t>цифровизации</a:t>
            </a:r>
            <a:r>
              <a:rPr lang="ru-RU" sz="1200" dirty="0">
                <a:latin typeface="OpenSansRegular"/>
              </a:rPr>
              <a:t> экономики важно сделать более доступными программы повышения компьютерной грамотности взрослых.</a:t>
            </a:r>
            <a:endParaRPr lang="ru-RU" sz="1200" b="0" dirty="0">
              <a:effectLst/>
              <a:latin typeface="Open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41432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ssek.hse.ru/mirror/pubs/share/direct/3778594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5" y="0"/>
            <a:ext cx="12096750" cy="51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5500" y="5321638"/>
            <a:ext cx="10274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HSE Slab"/>
              </a:rPr>
              <a:t>Расчеты </a:t>
            </a:r>
            <a:r>
              <a:rPr lang="ru-RU" i="1" dirty="0">
                <a:latin typeface="HSE Slab"/>
              </a:rPr>
              <a:t>ИСИЭЗ НИУ ВШЭ по данным Росстата, </a:t>
            </a:r>
            <a:r>
              <a:rPr lang="ru-RU" i="1" dirty="0" err="1">
                <a:latin typeface="HSE Slab"/>
              </a:rPr>
              <a:t>Евростата</a:t>
            </a:r>
            <a:r>
              <a:rPr lang="ru-RU" i="1" dirty="0">
                <a:latin typeface="HSE Slab"/>
              </a:rPr>
              <a:t>; результаты проекта «Оценка государственной политики на соответствие национальной цели „Ускоренное внедрение цифровых технологий“» тематического плана научно-исследовательских работ, предусмотренных Государственным заданием НИУ ВШЭ.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2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863" y="0"/>
            <a:ext cx="11804497" cy="8778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Информационные </a:t>
            </a:r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компетенции - индикатор </a:t>
            </a:r>
            <a:r>
              <a:rPr lang="ru-RU" sz="2400" b="1" dirty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социальной включенности    </a:t>
            </a:r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/>
            </a:r>
            <a:b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</a:br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 цифровое общество</a:t>
            </a:r>
            <a:endParaRPr lang="ru-RU" sz="2400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9112" y="877825"/>
            <a:ext cx="9243657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Н.Луман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, занимаясь проблемами общества, выдвинул идею о сценарии его развития в ХХ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I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столетии, одним  из  возможных вариантов воплощения которого может стать наихудший: 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«включения/исключения» людей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[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Луман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2004]. Признаками «социальной 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исключенности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» выступают низкий стандарт жизни, низкая социальная безопасность, ограничение возможности самореализации, отсутствие ресурсов для самостоятельного проживания, отсутствие  ( или ограничение) социальных контактов с родственниками, друзьями, представителями иных сообществ, поддержки с их стороны  [Богданова, 424, 426, 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Burchardt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, 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Le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Grand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,  </a:t>
            </a:r>
            <a:r>
              <a:rPr lang="ru-RU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Piachaud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, 33, 35,37 ].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7967" y="3108700"/>
            <a:ext cx="918594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Ученые, РАЗВИВАЯ ИДЕЮ Н.ЛУМАНА,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предлагают для оценки уровня «социальной включенности/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исключенности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» применять различные показатели, в том числе обладание перечнем определенных благ, позволяющих оценить положение индивида в обществе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. Одним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из таких благ является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доступ к обучению компьютерной грамотности, изучению интернет – технологий, то есть в данном случае индикатором выступает наличие навыков владения информационными технологиями, позволяющими осуществлять различные виды деятельности (коммуникативную, трудовую, досуговую и пр.). 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5512" y="5363641"/>
            <a:ext cx="918594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Предложения: </a:t>
            </a:r>
            <a:r>
              <a:rPr lang="ru-RU" dirty="0" smtClean="0">
                <a:latin typeface="Arial Narrow" panose="020B0606020202030204" pitchFamily="34" charset="0"/>
              </a:rPr>
              <a:t>Оценивание </a:t>
            </a:r>
            <a:r>
              <a:rPr lang="ru-RU" dirty="0">
                <a:latin typeface="Arial Narrow" panose="020B0606020202030204" pitchFamily="34" charset="0"/>
              </a:rPr>
              <a:t>положения индивида в современном обществе может осуществляться на основании разных индикаторов, одним из которых является показатель «включенности» в общественные процессы, в том числе посредством использования навыков владения информационными </a:t>
            </a:r>
            <a:r>
              <a:rPr lang="ru-RU" dirty="0" smtClean="0">
                <a:latin typeface="Arial Narrow" panose="020B0606020202030204" pitchFamily="34" charset="0"/>
              </a:rPr>
              <a:t>компетенциями,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в Российской Федерации пока такой индикатор не введен. </a:t>
            </a:r>
            <a:endParaRPr lang="ru-RU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0640" y="148123"/>
            <a:ext cx="9105900" cy="145626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Российские и зарубежные практики повышения информационных компетенций «пенсионеров»</a:t>
            </a:r>
            <a:endParaRPr lang="ru-RU" sz="2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2638" y="1703403"/>
            <a:ext cx="10569146" cy="46782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Зарубежные практики повышения информационных компетенций -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поддержка 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«</a:t>
            </a:r>
            <a:r>
              <a:rPr lang="ru-RU" sz="2000" dirty="0" err="1" smtClean="0">
                <a:latin typeface="Arial Narrow" panose="020B0606020202030204" pitchFamily="34" charset="0"/>
                <a:ea typeface="Calibri" panose="020F0502020204030204" pitchFamily="34" charset="0"/>
              </a:rPr>
              <a:t>предпенсионеров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» и «пенсионеров» является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приоритетной задачей государственной политики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: разработаны индикаторы (более 100) для включения стран с высокой информационной культурой в специальные рейтинги.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ОСНОВНЫЕ ИНДИКАТОРЫ:</a:t>
            </a: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производительность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и участие граждан пожилого возраста в социальных программах;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возможность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получения образования;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оценки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их социального 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самочувствия; </a:t>
            </a: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уровня образования;</a:t>
            </a: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экономического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благополучия  в контексте сравнения с другими категориями граждан («уровень социальной поляризации»);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в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озможность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накопления социальных связей;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пенсионное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обеспечение;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доступ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к социальным службам</a:t>
            </a:r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безопасность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</a:rPr>
              <a:t>и уверенность, </a:t>
            </a:r>
            <a:endParaRPr lang="ru-RU" sz="2000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качество жизни.</a:t>
            </a:r>
            <a:endParaRPr lang="ru-RU" sz="20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8356" y="114064"/>
            <a:ext cx="6864614" cy="69197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/>
              <a:t>Российские и зарубежные практики повышения информационных компетенций «пенсионеров»: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0373" y="1065122"/>
            <a:ext cx="10569146" cy="54476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Российские практики повышения информационных компетенций: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школы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академии, центры «серебряного возраста»,</a:t>
            </a:r>
            <a:r>
              <a:rPr lang="ru-RU" sz="105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которых</a:t>
            </a:r>
            <a:r>
              <a:rPr lang="ru-RU" sz="11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людей старшего поколения</a:t>
            </a:r>
            <a:r>
              <a:rPr lang="ru-RU" sz="10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реализуются практики непрерывного просвещения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включающие в себя социокультурный, цифровой,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здоровьесберегающий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компоненты,  способствующие их  адаптации к условиям быстроразвивающегося  информационного общества. Одним из направлений поддержки указанной группы лиц является «серебряное» добровольчество - форма общественной активности граждан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пенсионного возраста, в рамках которой реализуются социально значимые мероприятия и проекты</a:t>
            </a:r>
            <a:r>
              <a:rPr lang="ru-RU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бесплатные онлайн-занятия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финансовой и компьютерной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грамотности для пенсионеров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PensionFG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 рамках реализации Стратегии повышения финансовой грамотности населения Российской Федерации на 2017 – 2023 гг.;</a:t>
            </a:r>
          </a:p>
          <a:p>
            <a:pPr algn="just"/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b="1" dirty="0" err="1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вебинары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«Безопасное обращение с персональными данными в условиях пандемии» в сопровождении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сурдопереводчика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«Новые схемы мошенничества. Как спекулируют на теме COVID 19» и др.</a:t>
            </a: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масштабного проекта Теле2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стартовавшего в 2019г. «Переведи бабушку в интернет», который помогает людям старшего поколения открыть для себя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-реальность;</a:t>
            </a: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дистанционные занятия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специальной программы 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профессионального обучения и дополнительного профессионального образования лиц  в возрасте 50-ти лет и старше, а также лиц 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возраста (рассчитанной  на период до 2024г.).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проведение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чемпионата профессионального мастерства по стандартам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WorldSkills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людей старше 50-ти </a:t>
            </a:r>
            <a:r>
              <a:rPr lang="ru-RU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 "Навыки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мудрых" в рамках разработки и реализации программы системной поддержки и повышения качества жизни граждан старшего </a:t>
            </a:r>
            <a:r>
              <a:rPr lang="ru-RU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поколения.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-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обучение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компьютерной грамотности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предпенсионеров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и граждан более старшего возраста </a:t>
            </a:r>
            <a:r>
              <a:rPr lang="ru-RU" sz="14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при организациях социального обслуживания населения («Азбука интернета».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b="1" dirty="0" err="1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грантовая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социально значимых проектов,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реализуемая организациями государственными, общественными, некоммерческими; организация мероприятий по профессиональному обучению и дополнительному профессиональному образованию лиц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возраста; предоставление субсидий на реализацию вышеуказанных целей. </a:t>
            </a:r>
            <a:endParaRPr lang="ru-RU" sz="14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b="1" dirty="0" err="1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Маркетплейс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пожилых «Баба-деда»</a:t>
            </a:r>
            <a:r>
              <a:rPr lang="ru-RU" sz="1400" dirty="0"/>
              <a:t>  </a:t>
            </a:r>
            <a:r>
              <a:rPr lang="ru-RU" sz="1400" dirty="0">
                <a:latin typeface="Arial Narrow" panose="020B0606020202030204" pitchFamily="34" charset="0"/>
              </a:rPr>
              <a:t>российский онлайн-сервис, предоставляющий актуальную информацию по услугам для лиц </a:t>
            </a:r>
            <a:r>
              <a:rPr lang="ru-RU" sz="1400" dirty="0">
                <a:latin typeface="Arial Narrow" panose="020B0606020202030204" pitchFamily="34" charset="0"/>
                <a:hlinkClick r:id="rId2" tooltip="Старость"/>
              </a:rPr>
              <a:t>пожилого возраста</a:t>
            </a:r>
            <a:r>
              <a:rPr lang="ru-RU" sz="1400" dirty="0">
                <a:latin typeface="Arial Narrow" panose="020B0606020202030204" pitchFamily="34" charset="0"/>
              </a:rPr>
              <a:t>. Основан в 2012 году как первый в России специализированный интернет-портал, предназначенный специально для пенсионеров. 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Open Sans"/>
              </a:rPr>
              <a:t>( благотворительные и платные предложения для </a:t>
            </a:r>
            <a:r>
              <a:rPr lang="ru-RU" sz="1200" dirty="0">
                <a:solidFill>
                  <a:srgbClr val="000000"/>
                </a:solidFill>
                <a:latin typeface="Open Sans"/>
              </a:rPr>
              <a:t>пожилых </a:t>
            </a:r>
            <a:r>
              <a:rPr lang="ru-RU" sz="1200" dirty="0" smtClean="0">
                <a:solidFill>
                  <a:srgbClr val="000000"/>
                </a:solidFill>
                <a:latin typeface="Open Sans"/>
              </a:rPr>
              <a:t>граждан РФ (</a:t>
            </a:r>
            <a:r>
              <a:rPr lang="ru-RU" sz="1200" dirty="0">
                <a:solidFill>
                  <a:srgbClr val="000000"/>
                </a:solidFill>
                <a:latin typeface="Open Sans"/>
              </a:rPr>
              <a:t>клубы и кружки, учебные курсы, кружки, вакансии, туры, лекции и вечеринки</a:t>
            </a:r>
            <a:r>
              <a:rPr lang="ru-RU" sz="1200" dirty="0" smtClean="0">
                <a:solidFill>
                  <a:srgbClr val="000000"/>
                </a:solidFill>
                <a:latin typeface="Open Sans"/>
              </a:rPr>
              <a:t>).</a:t>
            </a:r>
            <a:endParaRPr lang="ru-RU" sz="1200" b="1" dirty="0">
              <a:solidFill>
                <a:srgbClr val="FF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020" y="0"/>
            <a:ext cx="8267699" cy="7496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зарубежные практики повышения информационных компетенций «пенсионеров»: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284" y="749643"/>
            <a:ext cx="10569146" cy="5940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-</a:t>
            </a:r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Консультанты </a:t>
            </a:r>
            <a:r>
              <a:rPr lang="ru-RU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– </a:t>
            </a:r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профессионалы </a:t>
            </a:r>
            <a:r>
              <a:rPr lang="ru-RU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</a:t>
            </a:r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психологи),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действующие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при специально созданных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центрах компьютерной грамотности. ( К примеру,</a:t>
            </a:r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Курсы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 «безопасности в экстремальных условиях старости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»: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специальные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онлайн -«дансинги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»,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онлайн - туристические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агентства для пожилых,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онлайн -экскурсионные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маршруты. Для граждан, которым только предстоит выход на пенсию и прекращение трудовой деятельности, организованы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«курсы будущего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пенсионера», в рамках которых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гражданам старшего поколения,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чувствующим себя не  совсем уютно, опасающимся столкнуться с трудностями (потерей социальных связей  и  др.), предоставляется возможность рассказать о волнующих их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проблемах 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Норвегия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Швеция, США, Нидерланды,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Япония)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endParaRPr lang="ru-RU" b="1" dirty="0" smtClean="0">
              <a:solidFill>
                <a:schemeClr val="bg2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-Бизнес «</a:t>
            </a:r>
            <a:r>
              <a:rPr lang="ru-RU" b="1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беби-бумеры</a:t>
            </a:r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» («молодые старики»)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, реализующие товары и услуги на онлайн –площадках.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Их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отличает высокий уровень жизни за счёт пенсий и денежных накоплений, хорошее состояние здоровья, высокий образовательный статус.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Они воплощают в себе социально активных, энергичных, свободных «пожилых» людей, которые реализуют накопленный опыт, знания через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онлайн- площадки и занимаются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преподавательской, предпринимательской, общественной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деятельностью в режиме онлайн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(США).</a:t>
            </a:r>
          </a:p>
          <a:p>
            <a:pPr algn="just"/>
            <a:endParaRPr lang="ru-RU" dirty="0" smtClean="0">
              <a:solidFill>
                <a:schemeClr val="bg2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- «Умный дом»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Обучение информационным технологиям проходит в условиях , 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функционирующего «умного дома»,  </a:t>
            </a: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как  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учебно-тренировочной площадке, в рамках которой  </a:t>
            </a: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представители старшего поколения обучаются навыкам пользования </a:t>
            </a:r>
            <a:r>
              <a:rPr lang="ru-RU" b="1" dirty="0">
                <a:solidFill>
                  <a:schemeClr val="bg2"/>
                </a:solidFill>
                <a:latin typeface="Arial Narrow" panose="020B0606020202030204" pitchFamily="34" charset="0"/>
              </a:rPr>
              <a:t>цифровой бытовой техникой, гаджетами, персональными компьютерами, осуществляют онлайн - покупки в Интернете, общаются по видеосвязи со своими родственниками, обучаются навыкам работы с приложениями, позволяющими контролировать параметры своего </a:t>
            </a:r>
            <a:r>
              <a:rPr lang="ru-RU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здоровья </a:t>
            </a:r>
            <a:r>
              <a:rPr lang="ru-RU" dirty="0" smtClean="0">
                <a:solidFill>
                  <a:srgbClr val="18276C">
                    <a:lumMod val="75000"/>
                  </a:srgb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(</a:t>
            </a:r>
            <a:r>
              <a:rPr lang="ru-RU" dirty="0">
                <a:solidFill>
                  <a:srgbClr val="18276C">
                    <a:lumMod val="75000"/>
                  </a:srgb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Великобритания</a:t>
            </a:r>
            <a:r>
              <a:rPr lang="ru-RU" dirty="0" smtClean="0">
                <a:solidFill>
                  <a:srgbClr val="18276C">
                    <a:lumMod val="75000"/>
                  </a:srgb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)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992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4569</TotalTime>
  <Words>3526</Words>
  <Application>Microsoft Office PowerPoint</Application>
  <PresentationFormat>Широкоэкранный</PresentationFormat>
  <Paragraphs>117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Formular</vt:lpstr>
      <vt:lpstr>HSE Slab</vt:lpstr>
      <vt:lpstr>Noto Serif</vt:lpstr>
      <vt:lpstr>Open Sans</vt:lpstr>
      <vt:lpstr>OpenSansRegular</vt:lpstr>
      <vt:lpstr>Times New Roman</vt:lpstr>
      <vt:lpstr>Wingdings</vt:lpstr>
      <vt:lpstr>Небеса</vt:lpstr>
      <vt:lpstr>Презентация PowerPoint</vt:lpstr>
      <vt:lpstr> Актуальность темы исследования: </vt:lpstr>
      <vt:lpstr>Презентация PowerPoint</vt:lpstr>
      <vt:lpstr>Презентация PowerPoint</vt:lpstr>
      <vt:lpstr>Презентация PowerPoint</vt:lpstr>
      <vt:lpstr>Информационные компетенции - индикатор социальной включенности     в цифровое общество</vt:lpstr>
      <vt:lpstr>Российские и зарубежные практики повышения информационных компетенций «пенсионеров»</vt:lpstr>
      <vt:lpstr>Российские и зарубежные практики повышения информационных компетенций «пенсионеров»:</vt:lpstr>
      <vt:lpstr>зарубежные практики повышения информационных компетенций «пенсионеров»:</vt:lpstr>
      <vt:lpstr>зарубежные практики повышения информационных компетенций «пенсионеров»:</vt:lpstr>
      <vt:lpstr>Эмпирические исследования:</vt:lpstr>
      <vt:lpstr>Результаты исследования:</vt:lpstr>
      <vt:lpstr>Результаты исследования:</vt:lpstr>
      <vt:lpstr>Результаты исследования:</vt:lpstr>
      <vt:lpstr>Результаты исследования:</vt:lpstr>
      <vt:lpstr>Презентация PowerPoint</vt:lpstr>
      <vt:lpstr>Презентация PowerPoint</vt:lpstr>
      <vt:lpstr>Выводы:</vt:lpstr>
      <vt:lpstr>Выводы: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211</cp:revision>
  <dcterms:created xsi:type="dcterms:W3CDTF">2021-11-15T17:30:21Z</dcterms:created>
  <dcterms:modified xsi:type="dcterms:W3CDTF">2022-12-03T12:49:28Z</dcterms:modified>
</cp:coreProperties>
</file>